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  <p:sldMasterId id="2147483661" r:id="rId2"/>
  </p:sldMasterIdLst>
  <p:notesMasterIdLst>
    <p:notesMasterId r:id="rId23"/>
  </p:notesMasterIdLst>
  <p:sldIdLst>
    <p:sldId id="964" r:id="rId3"/>
    <p:sldId id="1294" r:id="rId4"/>
    <p:sldId id="1295" r:id="rId5"/>
    <p:sldId id="1296" r:id="rId6"/>
    <p:sldId id="1301" r:id="rId7"/>
    <p:sldId id="1302" r:id="rId8"/>
    <p:sldId id="1304" r:id="rId9"/>
    <p:sldId id="1303" r:id="rId10"/>
    <p:sldId id="1297" r:id="rId11"/>
    <p:sldId id="1298" r:id="rId12"/>
    <p:sldId id="1272" r:id="rId13"/>
    <p:sldId id="1286" r:id="rId14"/>
    <p:sldId id="1287" r:id="rId15"/>
    <p:sldId id="1285" r:id="rId16"/>
    <p:sldId id="1288" r:id="rId17"/>
    <p:sldId id="1289" r:id="rId18"/>
    <p:sldId id="1291" r:id="rId19"/>
    <p:sldId id="1290" r:id="rId20"/>
    <p:sldId id="1282" r:id="rId21"/>
    <p:sldId id="1283" r:id="rId22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Schneider" initials="MS" lastIdx="3" clrIdx="0">
    <p:extLst>
      <p:ext uri="{19B8F6BF-5375-455C-9EA6-DF929625EA0E}">
        <p15:presenceInfo xmlns:p15="http://schemas.microsoft.com/office/powerpoint/2012/main" userId="S-1-5-21-4160925482-1081640162-614610192-2101" providerId="AD"/>
      </p:ext>
    </p:extLst>
  </p:cmAuthor>
  <p:cmAuthor id="2" name="André Glücksmann" initials="AG" lastIdx="2" clrIdx="1">
    <p:extLst>
      <p:ext uri="{19B8F6BF-5375-455C-9EA6-DF929625EA0E}">
        <p15:presenceInfo xmlns:p15="http://schemas.microsoft.com/office/powerpoint/2012/main" userId="André Glücks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328"/>
    <a:srgbClr val="009900"/>
    <a:srgbClr val="008000"/>
    <a:srgbClr val="00CC00"/>
    <a:srgbClr val="A50021"/>
    <a:srgbClr val="292929"/>
    <a:srgbClr val="5F5F5F"/>
    <a:srgbClr val="777777"/>
    <a:srgbClr val="66FF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1561" autoAdjust="0"/>
  </p:normalViewPr>
  <p:slideViewPr>
    <p:cSldViewPr>
      <p:cViewPr varScale="1">
        <p:scale>
          <a:sx n="75" d="100"/>
          <a:sy n="75" d="100"/>
        </p:scale>
        <p:origin x="172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250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5633C50-B7ED-4011-82D5-361D18AD452F}" type="datetimeFigureOut">
              <a:rPr lang="de-DE" smtClean="0"/>
              <a:pPr/>
              <a:t>18.11.2025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DE700130-1D46-4912-92FD-57A7453EC30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74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0026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292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6191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51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EC4D-6948-5A4B-FB41-5A484655C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51F270E-E7D2-6507-2BAB-FD488AFD9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9BC973E-94B7-5DDA-7176-0D8A9E238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A85D90-6FA1-6323-A8EA-2113B966F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267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0CB1F-3D86-9DAD-E88E-1DFF00A2A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B730150-19B8-CD06-DB36-084F4B911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FFFDC65-C2DF-B42A-F9C8-7008A8CB3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8E199E-6F1A-A8E6-A429-A6288A01EC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9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E47EA-E960-8ECE-03C0-5B2A2F05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446053-2A4D-5C11-D576-3FD7099CA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125BB6-EC7A-409A-304A-9452035A0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15CFDE-C7B8-F629-E5B1-E045BD73F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1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5720E-E2B6-52FD-06C5-11950937A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1BFA69-607E-95F2-FA7D-9156A60BC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56D6A4-0B1E-8A72-7B0C-CC8A6EC74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5835E0-0B42-2F57-E51B-BE6D4E0B6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7473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B315D-2ABB-0FC9-E4AC-BC1966CB8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17B8F3-EC27-6492-37DB-12D4F4B33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685608E-6225-B3CB-01C0-D68438CB1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FFE2AB-D2AE-DAA6-B0C5-9F67B0A23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177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D770-DD6A-FAE2-6CE5-EDAFE768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FE045AF-A337-7347-0360-348DB0217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6592C3-111D-C0EF-ACCA-6819F0942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E8622D-4192-3D4F-487A-FDAD94DEC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919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504F0-2F58-FD06-BB01-889A3A56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82D9EB8-447D-BAE9-1930-2D470511D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B3B680F-CBA8-D85B-7004-F993204B2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FD9633-9077-8A7E-D8E7-433BADA0F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0130-1D46-4912-92FD-57A7453EC306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58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Sekretariat\Marketing+Conferences\WERBUNG\Logo-anemos\anemos_logo_farbe_transparent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3084315" cy="432048"/>
          </a:xfrm>
          <a:prstGeom prst="rect">
            <a:avLst/>
          </a:prstGeom>
          <a:noFill/>
        </p:spPr>
      </p:pic>
      <p:cxnSp>
        <p:nvCxnSpPr>
          <p:cNvPr id="5" name="Gerader Verbinder 4"/>
          <p:cNvCxnSpPr>
            <a:cxnSpLocks/>
          </p:cNvCxnSpPr>
          <p:nvPr userDrawn="1"/>
        </p:nvCxnSpPr>
        <p:spPr>
          <a:xfrm>
            <a:off x="107504" y="548680"/>
            <a:ext cx="4680520" cy="0"/>
          </a:xfrm>
          <a:prstGeom prst="line">
            <a:avLst/>
          </a:prstGeom>
          <a:ln w="38100">
            <a:solidFill>
              <a:srgbClr val="3BA3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alphaModFix amt="3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MetNet</a:t>
            </a:r>
            <a:r>
              <a:rPr lang="de-DE" dirty="0"/>
              <a:t> @UniHamburg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4" descr="Z:\Sekretariat\Marketing+Conferences\WERBUNG\Logo-anemos\anemos_logo_farbe_transparent.gif">
            <a:extLst>
              <a:ext uri="{FF2B5EF4-FFF2-40B4-BE49-F238E27FC236}">
                <a16:creationId xmlns:a16="http://schemas.microsoft.com/office/drawing/2014/main" id="{B9D5BC0F-333C-15C8-1045-B4E6CC141A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8165" y="116632"/>
            <a:ext cx="3084315" cy="432048"/>
          </a:xfrm>
          <a:prstGeom prst="rect">
            <a:avLst/>
          </a:prstGeom>
          <a:noFill/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38E37F3-A204-CBD3-4A23-A716F2B15199}"/>
              </a:ext>
            </a:extLst>
          </p:cNvPr>
          <p:cNvCxnSpPr>
            <a:cxnSpLocks/>
          </p:cNvCxnSpPr>
          <p:nvPr userDrawn="1"/>
        </p:nvCxnSpPr>
        <p:spPr>
          <a:xfrm>
            <a:off x="457200" y="548680"/>
            <a:ext cx="3251200" cy="0"/>
          </a:xfrm>
          <a:prstGeom prst="line">
            <a:avLst/>
          </a:prstGeom>
          <a:ln w="38100">
            <a:solidFill>
              <a:srgbClr val="3BA3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AD093896-08EE-7A07-350D-731F51D07FA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15888"/>
            <a:ext cx="3251200" cy="385762"/>
          </a:xfr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rgbClr val="3BA328"/>
                </a:solidFill>
                <a:latin typeface="+mj-lt"/>
              </a:defRPr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de-DE" dirty="0"/>
              <a:t>Title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C3C7F-2854-4C44-A75E-0500532C449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10.10.2025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D1AEB-0EB5-4B1F-85EB-105F72A5F5C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nemos.de/de/informationen.php#job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1701730"/>
            <a:ext cx="849694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noProof="0" dirty="0"/>
          </a:p>
          <a:p>
            <a:pPr algn="ctr"/>
            <a:r>
              <a:rPr lang="en-GB" sz="2800" b="1" noProof="0" dirty="0">
                <a:solidFill>
                  <a:schemeClr val="bg1">
                    <a:lumMod val="95000"/>
                  </a:schemeClr>
                </a:solidFill>
              </a:rPr>
              <a:t>Job Opportunities for Meteorologists</a:t>
            </a:r>
            <a:br>
              <a:rPr lang="en-GB" sz="2800" b="1" noProof="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2800" b="1" noProof="0" dirty="0">
                <a:solidFill>
                  <a:schemeClr val="bg1">
                    <a:lumMod val="95000"/>
                  </a:schemeClr>
                </a:solidFill>
              </a:rPr>
              <a:t>in the growing Wind Energy Industry</a:t>
            </a:r>
            <a:br>
              <a:rPr lang="en-GB" sz="2800" b="1" noProof="0" dirty="0"/>
            </a:br>
            <a:endParaRPr lang="en-GB" sz="2800" b="1" noProof="0" dirty="0"/>
          </a:p>
          <a:p>
            <a:pPr algn="ctr"/>
            <a:endParaRPr lang="en-GB" sz="2000" b="1" noProof="0" dirty="0">
              <a:ea typeface="Verdana" pitchFamily="34" charset="0"/>
              <a:cs typeface="Verdana" pitchFamily="34" charset="0"/>
            </a:endParaRPr>
          </a:p>
          <a:p>
            <a:pPr algn="ctr"/>
            <a:endParaRPr lang="en-GB" sz="2000" b="1" noProof="0" dirty="0">
              <a:ea typeface="Verdana" pitchFamily="34" charset="0"/>
              <a:cs typeface="Verdana" pitchFamily="34" charset="0"/>
            </a:endParaRPr>
          </a:p>
          <a:p>
            <a:pPr algn="ctr"/>
            <a:endParaRPr lang="en-GB" sz="2000" b="1" noProof="0" dirty="0">
              <a:ea typeface="Verdana" pitchFamily="34" charset="0"/>
              <a:cs typeface="Verdana" pitchFamily="34" charset="0"/>
            </a:endParaRPr>
          </a:p>
          <a:p>
            <a:pPr algn="ctr"/>
            <a:endParaRPr lang="en-GB" sz="2000" b="1" noProof="0" dirty="0"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ea typeface="Verdana" pitchFamily="34" charset="0"/>
                <a:cs typeface="Verdana" pitchFamily="34" charset="0"/>
              </a:rPr>
              <a:t>Anna Lensch</a:t>
            </a:r>
            <a:endParaRPr lang="en-GB" sz="2000" b="1" noProof="0" dirty="0">
              <a:solidFill>
                <a:schemeClr val="bg1">
                  <a:lumMod val="9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algn="ctr"/>
            <a:endParaRPr lang="en-GB" sz="2000" b="1" noProof="0" dirty="0">
              <a:solidFill>
                <a:schemeClr val="bg1">
                  <a:lumMod val="9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GB" sz="2000" b="1" noProof="0" dirty="0" err="1">
                <a:solidFill>
                  <a:schemeClr val="bg1">
                    <a:lumMod val="95000"/>
                  </a:schemeClr>
                </a:solidFill>
                <a:ea typeface="Verdana" pitchFamily="34" charset="0"/>
                <a:cs typeface="Verdana" pitchFamily="34" charset="0"/>
              </a:rPr>
              <a:t>anemos</a:t>
            </a:r>
            <a:r>
              <a:rPr lang="en-GB" sz="2000" b="1" noProof="0" dirty="0">
                <a:solidFill>
                  <a:schemeClr val="bg1">
                    <a:lumMod val="95000"/>
                  </a:schemeClr>
                </a:solidFill>
                <a:ea typeface="Verdana" pitchFamily="34" charset="0"/>
                <a:cs typeface="Verdana" pitchFamily="34" charset="0"/>
              </a:rPr>
              <a:t> Gesellschaft für </a:t>
            </a:r>
            <a:r>
              <a:rPr lang="en-GB" sz="2000" b="1" noProof="0" dirty="0" err="1">
                <a:solidFill>
                  <a:schemeClr val="bg1">
                    <a:lumMod val="95000"/>
                  </a:schemeClr>
                </a:solidFill>
                <a:ea typeface="Verdana" pitchFamily="34" charset="0"/>
                <a:cs typeface="Verdana" pitchFamily="34" charset="0"/>
              </a:rPr>
              <a:t>Umweltmeteorologie</a:t>
            </a:r>
            <a:r>
              <a:rPr lang="en-GB" sz="2000" b="1" noProof="0" dirty="0">
                <a:solidFill>
                  <a:schemeClr val="bg1">
                    <a:lumMod val="9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noProof="0" dirty="0" err="1">
                <a:solidFill>
                  <a:schemeClr val="bg1">
                    <a:lumMod val="95000"/>
                  </a:schemeClr>
                </a:solidFill>
                <a:ea typeface="Verdana" pitchFamily="34" charset="0"/>
                <a:cs typeface="Verdana" pitchFamily="34" charset="0"/>
              </a:rPr>
              <a:t>mbH</a:t>
            </a:r>
            <a:endParaRPr lang="en-GB" sz="2000" b="1" noProof="0" dirty="0">
              <a:solidFill>
                <a:schemeClr val="bg1">
                  <a:lumMod val="9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7584F2-7B88-ED12-276E-87459244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Attachments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ADA406-2E47-F96E-5613-7C9EE1BA2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B3547A-B1A3-5ACE-1B2C-DD4D4810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19.11.2025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463159-9803-A7B4-AD35-5A458D57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DMG FFM </a:t>
            </a:r>
            <a:r>
              <a:rPr lang="en-GB" dirty="0" err="1"/>
              <a:t>Berufsorientierungsmesse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587BA7-3A26-FADB-81B4-B23A7590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A94F82E-CA86-138B-6321-DC0F6C1419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2983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A0E60203-B5E9-CB88-EC31-364E7E0C067D}"/>
              </a:ext>
            </a:extLst>
          </p:cNvPr>
          <p:cNvSpPr/>
          <p:nvPr/>
        </p:nvSpPr>
        <p:spPr>
          <a:xfrm>
            <a:off x="1320389" y="1052735"/>
            <a:ext cx="6732748" cy="5400601"/>
          </a:xfrm>
          <a:prstGeom prst="rightArrow">
            <a:avLst/>
          </a:prstGeom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noProof="0" dirty="0"/>
          </a:p>
        </p:txBody>
      </p:sp>
      <p:sp>
        <p:nvSpPr>
          <p:cNvPr id="20" name="Textfeld 19"/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BA02F678-76FD-427A-9E8B-DA91142E0F2C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B055EA3-7A05-443E-966D-8996388D7246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WAsP</a:t>
            </a:r>
            <a:r>
              <a:rPr lang="en-GB" sz="1600" b="1" noProof="0" dirty="0"/>
              <a:t> / CFD</a:t>
            </a:r>
          </a:p>
          <a:p>
            <a:pPr algn="ctr"/>
            <a:r>
              <a:rPr lang="en-GB" sz="1600" b="1" noProof="0" dirty="0"/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>
                <a:solidFill>
                  <a:srgbClr val="C00000"/>
                </a:solidFill>
              </a:rPr>
              <a:t>Wind measurements (mast, Lidar)</a:t>
            </a: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CAAE59-AA0B-008F-C374-2D726AF70817}"/>
              </a:ext>
            </a:extLst>
          </p:cNvPr>
          <p:cNvSpPr/>
          <p:nvPr/>
        </p:nvSpPr>
        <p:spPr>
          <a:xfrm>
            <a:off x="798331" y="2698177"/>
            <a:ext cx="2592288" cy="21817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700" noProof="0" dirty="0"/>
              <a:t>Estimation of wind potential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F2DB07A-1811-65FE-70B9-7FDD2D8C3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52" y="1402740"/>
            <a:ext cx="1434622" cy="2160000"/>
          </a:xfrm>
          <a:prstGeom prst="rect">
            <a:avLst/>
          </a:prstGeom>
        </p:spPr>
      </p:pic>
      <p:pic>
        <p:nvPicPr>
          <p:cNvPr id="11" name="Picture 2" descr="Z:\Projekte\Deutschland\Guta14\Stadtwerke Tübingen-LidarSchorndorf\Standortbesichtigung\Fotos\DSCF3332.JPG">
            <a:extLst>
              <a:ext uri="{FF2B5EF4-FFF2-40B4-BE49-F238E27FC236}">
                <a16:creationId xmlns:a16="http://schemas.microsoft.com/office/drawing/2014/main" id="{E9EE89BB-ECB6-E31E-3AD5-494CEF7B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63" y="3709488"/>
            <a:ext cx="2544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533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32FA3-D27F-DADF-A4B4-81BCF7961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6EFB191-8ABD-3F80-A7B6-303889B3C2F7}"/>
              </a:ext>
            </a:extLst>
          </p:cNvPr>
          <p:cNvSpPr/>
          <p:nvPr/>
        </p:nvSpPr>
        <p:spPr>
          <a:xfrm>
            <a:off x="1320389" y="1052735"/>
            <a:ext cx="6732748" cy="5400601"/>
          </a:xfrm>
          <a:prstGeom prst="rightArrow">
            <a:avLst/>
          </a:prstGeom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noProof="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87EB577-B240-9A6D-C500-754812EF6872}"/>
              </a:ext>
            </a:extLst>
          </p:cNvPr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C706619-DDCE-309A-0F22-D6D078574CCC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ECF720F-0909-E5EC-8EA7-16FF226F504A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>
                <a:solidFill>
                  <a:srgbClr val="C00000"/>
                </a:solidFill>
              </a:rPr>
              <a:t>WAsP</a:t>
            </a:r>
            <a:r>
              <a:rPr lang="en-GB" sz="1600" b="1" noProof="0" dirty="0">
                <a:solidFill>
                  <a:srgbClr val="C00000"/>
                </a:solidFill>
              </a:rPr>
              <a:t> / CFD</a:t>
            </a:r>
          </a:p>
          <a:p>
            <a:pPr algn="ctr"/>
            <a:r>
              <a:rPr lang="en-GB" sz="1600" b="1" noProof="0" dirty="0"/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/>
              <a:t>Wind measurements (mast, Lidar)</a:t>
            </a:r>
            <a:endParaRPr lang="en-GB" sz="1200" b="1" noProof="0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66034529-3F49-4969-DC81-473A7FA02524}"/>
              </a:ext>
            </a:extLst>
          </p:cNvPr>
          <p:cNvSpPr/>
          <p:nvPr/>
        </p:nvSpPr>
        <p:spPr>
          <a:xfrm>
            <a:off x="798331" y="2698177"/>
            <a:ext cx="2592288" cy="21817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700" noProof="0" dirty="0"/>
              <a:t>Estimation of wind potential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3E99D6A-82B4-4364-75E5-D04971BF6A1D}"/>
              </a:ext>
            </a:extLst>
          </p:cNvPr>
          <p:cNvGrpSpPr/>
          <p:nvPr/>
        </p:nvGrpSpPr>
        <p:grpSpPr>
          <a:xfrm>
            <a:off x="3484004" y="2698177"/>
            <a:ext cx="2549533" cy="2160240"/>
            <a:chOff x="2685673" y="1620180"/>
            <a:chExt cx="2549533" cy="2160240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6BE15E40-0A43-59D4-5602-2EEBB18488E8}"/>
                </a:ext>
              </a:extLst>
            </p:cNvPr>
            <p:cNvSpPr/>
            <p:nvPr/>
          </p:nvSpPr>
          <p:spPr>
            <a:xfrm>
              <a:off x="2685673" y="1620180"/>
              <a:ext cx="2549533" cy="2160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noProof="0" dirty="0"/>
            </a:p>
          </p:txBody>
        </p:sp>
        <p:sp>
          <p:nvSpPr>
            <p:cNvPr id="6" name="Rechteck: abgerundete Ecken 4">
              <a:extLst>
                <a:ext uri="{FF2B5EF4-FFF2-40B4-BE49-F238E27FC236}">
                  <a16:creationId xmlns:a16="http://schemas.microsoft.com/office/drawing/2014/main" id="{8C8BD7E1-FF74-EF6B-7F22-5B95353064E8}"/>
                </a:ext>
              </a:extLst>
            </p:cNvPr>
            <p:cNvSpPr txBox="1"/>
            <p:nvPr/>
          </p:nvSpPr>
          <p:spPr>
            <a:xfrm>
              <a:off x="2791127" y="1725634"/>
              <a:ext cx="2338625" cy="1949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700" kern="1200" noProof="0" dirty="0"/>
                <a:t>Energy yield calculation</a:t>
              </a:r>
            </a:p>
          </p:txBody>
        </p:sp>
      </p:grpSp>
      <p:pic>
        <p:nvPicPr>
          <p:cNvPr id="10" name="Grafik 9" descr="Gitter.JPG">
            <a:extLst>
              <a:ext uri="{FF2B5EF4-FFF2-40B4-BE49-F238E27FC236}">
                <a16:creationId xmlns:a16="http://schemas.microsoft.com/office/drawing/2014/main" id="{A7697AAF-9598-5F2E-65E4-AAD7649A19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0130" y="4017656"/>
            <a:ext cx="2412000" cy="21942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704D99A-B318-F1DE-E3F1-103C1A7FE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30" y="1705631"/>
            <a:ext cx="2412000" cy="2168916"/>
          </a:xfrm>
          <a:prstGeom prst="rect">
            <a:avLst/>
          </a:prstGeom>
          <a:noFill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429403-887E-B4F0-A78F-EB64AFF83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3" y="2523655"/>
            <a:ext cx="2722685" cy="259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B9ED5C4-A906-B22C-D0CA-C725E215D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2" y="4307110"/>
            <a:ext cx="534563" cy="8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8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FC6BE-44ED-073A-7F2D-3F94979F0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D2F86F9-1665-95D2-4E2D-9D667756577A}"/>
              </a:ext>
            </a:extLst>
          </p:cNvPr>
          <p:cNvSpPr/>
          <p:nvPr/>
        </p:nvSpPr>
        <p:spPr>
          <a:xfrm>
            <a:off x="1320389" y="1052735"/>
            <a:ext cx="6732748" cy="5400601"/>
          </a:xfrm>
          <a:prstGeom prst="rightArrow">
            <a:avLst/>
          </a:prstGeom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noProof="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1F007F7-F9D6-92A1-ECF4-935B9EBAE666}"/>
              </a:ext>
            </a:extLst>
          </p:cNvPr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46C37128-697F-5B4A-01C9-C3C6E871BBE3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4089F40-109D-4446-9D0E-EB2031830CAF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WAsP</a:t>
            </a:r>
            <a:r>
              <a:rPr lang="en-GB" sz="1600" b="1" noProof="0" dirty="0"/>
              <a:t> / CFD</a:t>
            </a:r>
          </a:p>
          <a:p>
            <a:pPr algn="ctr"/>
            <a:r>
              <a:rPr lang="en-GB" sz="1600" b="1" noProof="0" dirty="0">
                <a:solidFill>
                  <a:srgbClr val="C00000"/>
                </a:solidFill>
              </a:rPr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/>
              <a:t>Wind measurements (mast, Lidar)</a:t>
            </a:r>
            <a:endParaRPr lang="en-GB" sz="1200" b="1" noProof="0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93E66C5-4120-1A37-E3B2-49C8B17A9A9D}"/>
              </a:ext>
            </a:extLst>
          </p:cNvPr>
          <p:cNvSpPr/>
          <p:nvPr/>
        </p:nvSpPr>
        <p:spPr>
          <a:xfrm>
            <a:off x="798331" y="2698177"/>
            <a:ext cx="2592288" cy="21817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700" noProof="0" dirty="0"/>
              <a:t>Estimation of wind potential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9C5DF81-8C90-CB79-7872-2590EF4C408A}"/>
              </a:ext>
            </a:extLst>
          </p:cNvPr>
          <p:cNvGrpSpPr/>
          <p:nvPr/>
        </p:nvGrpSpPr>
        <p:grpSpPr>
          <a:xfrm>
            <a:off x="3484004" y="2698177"/>
            <a:ext cx="2549533" cy="2160240"/>
            <a:chOff x="2685673" y="1620180"/>
            <a:chExt cx="2549533" cy="2160240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6FC475CB-0034-993C-578D-A5B61C472D8E}"/>
                </a:ext>
              </a:extLst>
            </p:cNvPr>
            <p:cNvSpPr/>
            <p:nvPr/>
          </p:nvSpPr>
          <p:spPr>
            <a:xfrm>
              <a:off x="2685673" y="1620180"/>
              <a:ext cx="2549533" cy="2160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noProof="0" dirty="0"/>
            </a:p>
          </p:txBody>
        </p:sp>
        <p:sp>
          <p:nvSpPr>
            <p:cNvPr id="6" name="Rechteck: abgerundete Ecken 4">
              <a:extLst>
                <a:ext uri="{FF2B5EF4-FFF2-40B4-BE49-F238E27FC236}">
                  <a16:creationId xmlns:a16="http://schemas.microsoft.com/office/drawing/2014/main" id="{D57861B9-8A70-32CC-4B29-1BA1A9697A86}"/>
                </a:ext>
              </a:extLst>
            </p:cNvPr>
            <p:cNvSpPr txBox="1"/>
            <p:nvPr/>
          </p:nvSpPr>
          <p:spPr>
            <a:xfrm>
              <a:off x="2791127" y="1725634"/>
              <a:ext cx="2338625" cy="1949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700" kern="1200" noProof="0" dirty="0"/>
                <a:t>Energy yield calculation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E94AA47-763A-5E26-D0EA-09E55708429D}"/>
              </a:ext>
            </a:extLst>
          </p:cNvPr>
          <p:cNvGrpSpPr/>
          <p:nvPr/>
        </p:nvGrpSpPr>
        <p:grpSpPr>
          <a:xfrm>
            <a:off x="6126923" y="2675689"/>
            <a:ext cx="2549533" cy="2160240"/>
            <a:chOff x="5362837" y="1620180"/>
            <a:chExt cx="2549533" cy="2160240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ED7D40CE-1E37-B37F-5F8E-165AC7835A33}"/>
                </a:ext>
              </a:extLst>
            </p:cNvPr>
            <p:cNvSpPr/>
            <p:nvPr/>
          </p:nvSpPr>
          <p:spPr>
            <a:xfrm>
              <a:off x="5362837" y="1620180"/>
              <a:ext cx="2549533" cy="2160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noProof="0" dirty="0"/>
            </a:p>
          </p:txBody>
        </p:sp>
        <p:sp>
          <p:nvSpPr>
            <p:cNvPr id="9" name="Rechteck: abgerundete Ecken 4">
              <a:extLst>
                <a:ext uri="{FF2B5EF4-FFF2-40B4-BE49-F238E27FC236}">
                  <a16:creationId xmlns:a16="http://schemas.microsoft.com/office/drawing/2014/main" id="{A4A3E825-B43A-9B8F-D113-84E9E0A7A2BD}"/>
                </a:ext>
              </a:extLst>
            </p:cNvPr>
            <p:cNvSpPr txBox="1"/>
            <p:nvPr/>
          </p:nvSpPr>
          <p:spPr>
            <a:xfrm>
              <a:off x="5468291" y="1725634"/>
              <a:ext cx="2338625" cy="1949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700" kern="1200" noProof="0" dirty="0"/>
                <a:t>Calculation of yield reduction (losses)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7A0D823C-295A-9586-5D8F-E5A2AFE7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807" y="2306777"/>
            <a:ext cx="5499425" cy="334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66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A6B8A-2055-5210-C14C-17402275D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618C9968-B270-F261-158A-3E33F71D4055}"/>
              </a:ext>
            </a:extLst>
          </p:cNvPr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AF808C38-53B2-6E2D-9AFC-4875F884116B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39B7463F-082E-67EE-FF9B-E99813C3676C}"/>
              </a:ext>
            </a:extLst>
          </p:cNvPr>
          <p:cNvSpPr/>
          <p:nvPr/>
        </p:nvSpPr>
        <p:spPr>
          <a:xfrm>
            <a:off x="313602" y="2673553"/>
            <a:ext cx="3497862" cy="16915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F0DD14B-90A1-539C-7603-7826848FF341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WAsP</a:t>
            </a:r>
            <a:r>
              <a:rPr lang="en-GB" sz="1600" b="1" noProof="0" dirty="0"/>
              <a:t> / CFD</a:t>
            </a:r>
          </a:p>
          <a:p>
            <a:pPr algn="ctr"/>
            <a:r>
              <a:rPr lang="en-GB" sz="1600" b="1" noProof="0" dirty="0"/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/>
              <a:t>Wind measurements (mast, Lidar)</a:t>
            </a:r>
            <a:endParaRPr lang="en-GB" sz="1200" b="1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CF5E72A-0A64-FA96-B9FF-D6414CA316F3}"/>
              </a:ext>
            </a:extLst>
          </p:cNvPr>
          <p:cNvSpPr txBox="1"/>
          <p:nvPr/>
        </p:nvSpPr>
        <p:spPr>
          <a:xfrm>
            <a:off x="395536" y="2704426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Power performance analysis</a:t>
            </a:r>
          </a:p>
          <a:p>
            <a:pPr algn="ctr"/>
            <a:r>
              <a:rPr lang="en-GB" sz="1600" b="1" noProof="0" dirty="0"/>
              <a:t> </a:t>
            </a:r>
          </a:p>
          <a:p>
            <a:pPr algn="ctr"/>
            <a:r>
              <a:rPr lang="en-GB" sz="1600" b="1" noProof="0" dirty="0"/>
              <a:t>SCADA-data analysis + TR10, Optimization, Performance Check / Due Diligence, Portfolio analysis (</a:t>
            </a:r>
            <a:r>
              <a:rPr lang="en-GB" sz="1600" b="1" noProof="0" dirty="0" err="1"/>
              <a:t>wind+solar</a:t>
            </a:r>
            <a:r>
              <a:rPr lang="en-GB" sz="1600" b="1" noProof="0" dirty="0"/>
              <a:t>)</a:t>
            </a:r>
            <a:endParaRPr lang="en-GB" sz="12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512703-D36D-4AC5-E4D7-75DED5F3D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/>
          <a:stretch/>
        </p:blipFill>
        <p:spPr>
          <a:xfrm>
            <a:off x="4212928" y="3861048"/>
            <a:ext cx="4559894" cy="2718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21BD5E-21F9-A916-D158-156C01881973}"/>
              </a:ext>
            </a:extLst>
          </p:cNvPr>
          <p:cNvSpPr txBox="1"/>
          <p:nvPr/>
        </p:nvSpPr>
        <p:spPr>
          <a:xfrm>
            <a:off x="6588224" y="6251069"/>
            <a:ext cx="19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noProof="0" dirty="0"/>
              <a:t>noise reduction at night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2A352F-41F4-E573-4E8A-8D9B48BDC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b="939"/>
          <a:stretch/>
        </p:blipFill>
        <p:spPr bwMode="auto">
          <a:xfrm>
            <a:off x="4190994" y="774205"/>
            <a:ext cx="4365625" cy="2934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612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5BDB7-D6A8-95FC-35D4-FF4E0E4A9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71384F64-2E67-2B8E-1945-A8A4A3B457C3}"/>
              </a:ext>
            </a:extLst>
          </p:cNvPr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4F0E55C3-3FA4-E0BE-9638-643F9ABD5BD3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7D92DC4-AA4A-198A-0697-BE6340822228}"/>
              </a:ext>
            </a:extLst>
          </p:cNvPr>
          <p:cNvSpPr/>
          <p:nvPr/>
        </p:nvSpPr>
        <p:spPr>
          <a:xfrm>
            <a:off x="5415439" y="551972"/>
            <a:ext cx="3497862" cy="16773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F25C60D-A9AF-4A1F-46F1-3D9760F0E88D}"/>
              </a:ext>
            </a:extLst>
          </p:cNvPr>
          <p:cNvSpPr/>
          <p:nvPr/>
        </p:nvSpPr>
        <p:spPr>
          <a:xfrm>
            <a:off x="313602" y="2673553"/>
            <a:ext cx="3497862" cy="16915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5E7AD78-3193-1A90-72B4-D264ED364903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WAsP</a:t>
            </a:r>
            <a:r>
              <a:rPr lang="en-GB" sz="1600" b="1" noProof="0" dirty="0"/>
              <a:t> / CFD</a:t>
            </a:r>
          </a:p>
          <a:p>
            <a:pPr algn="ctr"/>
            <a:r>
              <a:rPr lang="en-GB" sz="1600" b="1" noProof="0" dirty="0"/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/>
              <a:t>Wind measurements (mast, Lidar)</a:t>
            </a:r>
            <a:endParaRPr lang="en-GB" sz="1200" b="1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9E5FA59-0383-ABA6-20F2-86F22325AB36}"/>
              </a:ext>
            </a:extLst>
          </p:cNvPr>
          <p:cNvSpPr txBox="1"/>
          <p:nvPr/>
        </p:nvSpPr>
        <p:spPr>
          <a:xfrm>
            <a:off x="395536" y="2704426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Power performance analysis</a:t>
            </a:r>
          </a:p>
          <a:p>
            <a:pPr algn="ctr"/>
            <a:r>
              <a:rPr lang="en-GB" sz="1600" b="1" noProof="0" dirty="0"/>
              <a:t> </a:t>
            </a:r>
          </a:p>
          <a:p>
            <a:pPr algn="ctr"/>
            <a:r>
              <a:rPr lang="en-GB" sz="1600" b="1" noProof="0" dirty="0"/>
              <a:t>SCADA-data analysis + TR10, Optimization, Performance Check / Due Diligence, Portfolio analysis (</a:t>
            </a:r>
            <a:r>
              <a:rPr lang="en-GB" sz="1600" b="1" noProof="0" dirty="0" err="1"/>
              <a:t>wind+solar</a:t>
            </a:r>
            <a:r>
              <a:rPr lang="en-GB" sz="1600" b="1" noProof="0" dirty="0"/>
              <a:t>)</a:t>
            </a:r>
            <a:endParaRPr lang="en-GB" sz="1200" b="1" noProof="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4EB9B70-FD30-7A7B-705E-794215D4702E}"/>
              </a:ext>
            </a:extLst>
          </p:cNvPr>
          <p:cNvSpPr txBox="1"/>
          <p:nvPr/>
        </p:nvSpPr>
        <p:spPr>
          <a:xfrm>
            <a:off x="5393191" y="725632"/>
            <a:ext cx="357129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Mesoscale modelling (WRF)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Windatlas</a:t>
            </a:r>
            <a:r>
              <a:rPr lang="en-GB" sz="1600" b="1" noProof="0" dirty="0"/>
              <a:t> Optimization, 50-year extreme values, icing, index, turbulence intensity, 10-min. time series</a:t>
            </a:r>
          </a:p>
          <a:p>
            <a:pPr algn="ctr"/>
            <a:r>
              <a:rPr lang="en-GB" sz="1600" b="1" noProof="0" dirty="0"/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7B3051E-B73C-95C0-E68F-3C8DFB01A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6"/>
          <a:stretch/>
        </p:blipFill>
        <p:spPr>
          <a:xfrm>
            <a:off x="4024238" y="3330919"/>
            <a:ext cx="2355443" cy="30880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18AA9F-B4F5-F1F8-86C8-5618BD367A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5"/>
          <a:stretch/>
        </p:blipFill>
        <p:spPr>
          <a:xfrm>
            <a:off x="6379681" y="3140968"/>
            <a:ext cx="2685117" cy="346795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8D40858-73FE-2D92-EA43-DF183BF902E9}"/>
              </a:ext>
            </a:extLst>
          </p:cNvPr>
          <p:cNvSpPr txBox="1"/>
          <p:nvPr/>
        </p:nvSpPr>
        <p:spPr>
          <a:xfrm>
            <a:off x="4493741" y="2774484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/>
              <a:t>Wind atlas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3BF60D-B507-2F04-3275-EE0BBF574D28}"/>
              </a:ext>
            </a:extLst>
          </p:cNvPr>
          <p:cNvSpPr txBox="1"/>
          <p:nvPr/>
        </p:nvSpPr>
        <p:spPr>
          <a:xfrm>
            <a:off x="6902720" y="2774484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/>
              <a:t>Extreme values</a:t>
            </a:r>
          </a:p>
        </p:txBody>
      </p:sp>
    </p:spTree>
    <p:extLst>
      <p:ext uri="{BB962C8B-B14F-4D97-AF65-F5344CB8AC3E}">
        <p14:creationId xmlns:p14="http://schemas.microsoft.com/office/powerpoint/2010/main" val="4253647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824DB-8E20-D2EA-ABCE-97835C97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A4FB2529-E841-2D05-3FF4-B025DAD9664F}"/>
              </a:ext>
            </a:extLst>
          </p:cNvPr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EF2E6984-489D-05DC-DB95-D4390D96966E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61A06F28-CB62-E8C1-0198-E986E2754926}"/>
              </a:ext>
            </a:extLst>
          </p:cNvPr>
          <p:cNvSpPr/>
          <p:nvPr/>
        </p:nvSpPr>
        <p:spPr>
          <a:xfrm>
            <a:off x="5415439" y="551972"/>
            <a:ext cx="3497862" cy="16773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BC063B8-1836-2680-9517-8C37D814C57F}"/>
              </a:ext>
            </a:extLst>
          </p:cNvPr>
          <p:cNvSpPr/>
          <p:nvPr/>
        </p:nvSpPr>
        <p:spPr>
          <a:xfrm>
            <a:off x="313602" y="2673553"/>
            <a:ext cx="3497862" cy="16915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DD3F031B-369E-F414-D18E-1982F3ABEB0E}"/>
              </a:ext>
            </a:extLst>
          </p:cNvPr>
          <p:cNvSpPr/>
          <p:nvPr/>
        </p:nvSpPr>
        <p:spPr>
          <a:xfrm>
            <a:off x="313602" y="4700048"/>
            <a:ext cx="3497862" cy="16773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BB061CC-B106-87B0-C57F-C993A4734BC5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WAsP</a:t>
            </a:r>
            <a:r>
              <a:rPr lang="en-GB" sz="1600" b="1" noProof="0" dirty="0"/>
              <a:t> / CFD</a:t>
            </a:r>
          </a:p>
          <a:p>
            <a:pPr algn="ctr"/>
            <a:r>
              <a:rPr lang="en-GB" sz="1600" b="1" noProof="0" dirty="0"/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/>
              <a:t>Wind measurements (mast, Lidar)</a:t>
            </a:r>
            <a:endParaRPr lang="en-GB" sz="1200" b="1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78F9F3B-14E2-FAC1-B493-39D6A7D14C0F}"/>
              </a:ext>
            </a:extLst>
          </p:cNvPr>
          <p:cNvSpPr txBox="1"/>
          <p:nvPr/>
        </p:nvSpPr>
        <p:spPr>
          <a:xfrm>
            <a:off x="395536" y="2704426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Power performance analysis</a:t>
            </a:r>
          </a:p>
          <a:p>
            <a:pPr algn="ctr"/>
            <a:r>
              <a:rPr lang="en-GB" sz="1600" b="1" noProof="0" dirty="0"/>
              <a:t> </a:t>
            </a:r>
          </a:p>
          <a:p>
            <a:pPr algn="ctr"/>
            <a:r>
              <a:rPr lang="en-GB" sz="1600" b="1" noProof="0" dirty="0"/>
              <a:t>SCADA-data analysis + TR10, Optimization, Performance Check / Due Diligence, Portfolio analysis (</a:t>
            </a:r>
            <a:r>
              <a:rPr lang="en-GB" sz="1600" b="1" noProof="0" dirty="0" err="1"/>
              <a:t>wind+solar</a:t>
            </a:r>
            <a:r>
              <a:rPr lang="en-GB" sz="1600" b="1" noProof="0" dirty="0"/>
              <a:t>)</a:t>
            </a:r>
            <a:endParaRPr lang="en-GB" sz="1200" b="1" noProof="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E2EC9FF-074C-597C-C9BE-44728167833A}"/>
              </a:ext>
            </a:extLst>
          </p:cNvPr>
          <p:cNvSpPr txBox="1"/>
          <p:nvPr/>
        </p:nvSpPr>
        <p:spPr>
          <a:xfrm>
            <a:off x="5393191" y="725632"/>
            <a:ext cx="357129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Mesoscale modelling (WRF)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Windatlas</a:t>
            </a:r>
            <a:r>
              <a:rPr lang="en-GB" sz="1600" b="1" noProof="0" dirty="0"/>
              <a:t> Optimization, 50-year extreme values, icing, index, turbulence intensity, 10-min. time series</a:t>
            </a:r>
          </a:p>
          <a:p>
            <a:pPr algn="ctr"/>
            <a:r>
              <a:rPr lang="en-GB" sz="1600" b="1" noProof="0" dirty="0"/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271D47A-7248-A8E5-B723-A5DEA4F2289A}"/>
              </a:ext>
            </a:extLst>
          </p:cNvPr>
          <p:cNvSpPr txBox="1"/>
          <p:nvPr/>
        </p:nvSpPr>
        <p:spPr>
          <a:xfrm>
            <a:off x="179512" y="4738500"/>
            <a:ext cx="37393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 err="1"/>
              <a:t>awis</a:t>
            </a:r>
            <a:endParaRPr lang="en-GB" sz="2000" b="1" u="sng" noProof="0" dirty="0"/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/>
              <a:t>Online data access</a:t>
            </a:r>
          </a:p>
          <a:p>
            <a:pPr algn="ctr"/>
            <a:r>
              <a:rPr lang="en-GB" sz="1600" b="1" noProof="0" dirty="0"/>
              <a:t>(time series, maps, statistics, indices)</a:t>
            </a:r>
          </a:p>
          <a:p>
            <a:pPr algn="ctr"/>
            <a:r>
              <a:rPr lang="en-GB" sz="1600" b="1" noProof="0" dirty="0"/>
              <a:t>Wind potential, Yield estimation</a:t>
            </a:r>
          </a:p>
          <a:p>
            <a:pPr algn="ctr"/>
            <a:r>
              <a:rPr lang="en-GB" sz="1600" b="1" noProof="0" dirty="0"/>
              <a:t>Market value atlas, PPA-Atlas</a:t>
            </a:r>
          </a:p>
          <a:p>
            <a:pPr algn="ctr"/>
            <a:endParaRPr lang="en-GB" sz="1600" b="1" noProof="0" dirty="0"/>
          </a:p>
        </p:txBody>
      </p:sp>
      <p:pic>
        <p:nvPicPr>
          <p:cNvPr id="3" name="Grafik 2" descr="Ein Bild, das Text, Karte, Screenshot, Diagramm enthält.&#10;&#10;Automatisch generierte Beschreibung">
            <a:extLst>
              <a:ext uri="{FF2B5EF4-FFF2-40B4-BE49-F238E27FC236}">
                <a16:creationId xmlns:a16="http://schemas.microsoft.com/office/drawing/2014/main" id="{D8F55169-6657-D631-678C-96DD21606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93619"/>
            <a:ext cx="3820079" cy="3976097"/>
          </a:xfrm>
          <a:prstGeom prst="rect">
            <a:avLst/>
          </a:prstGeom>
        </p:spPr>
      </p:pic>
      <p:pic>
        <p:nvPicPr>
          <p:cNvPr id="5" name="Grafik 4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610F6678-16A2-9C21-D64B-A2428E03E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56" y="4806049"/>
            <a:ext cx="1999555" cy="16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023B1-493D-EA66-7CA6-863DB2DBD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7E803559-19F6-A023-471E-CF1872B8D275}"/>
              </a:ext>
            </a:extLst>
          </p:cNvPr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3EE6DAF-3ABA-C63D-51FD-28FDD0236ED2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B1C5F00B-CAF9-A812-9BCC-CD0B13605B3D}"/>
              </a:ext>
            </a:extLst>
          </p:cNvPr>
          <p:cNvSpPr/>
          <p:nvPr/>
        </p:nvSpPr>
        <p:spPr>
          <a:xfrm>
            <a:off x="5415439" y="551972"/>
            <a:ext cx="3497862" cy="16773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6E0A9E01-0374-385D-DC4F-9190C2E608C2}"/>
              </a:ext>
            </a:extLst>
          </p:cNvPr>
          <p:cNvSpPr/>
          <p:nvPr/>
        </p:nvSpPr>
        <p:spPr>
          <a:xfrm>
            <a:off x="313602" y="2673553"/>
            <a:ext cx="3497862" cy="16915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7EDE53B8-20F8-9139-641D-E1169A5D74F8}"/>
              </a:ext>
            </a:extLst>
          </p:cNvPr>
          <p:cNvSpPr/>
          <p:nvPr/>
        </p:nvSpPr>
        <p:spPr>
          <a:xfrm>
            <a:off x="313602" y="4700048"/>
            <a:ext cx="3497862" cy="167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FC1413AC-24FF-52B2-7719-9CFEA37265D6}"/>
              </a:ext>
            </a:extLst>
          </p:cNvPr>
          <p:cNvSpPr/>
          <p:nvPr/>
        </p:nvSpPr>
        <p:spPr>
          <a:xfrm>
            <a:off x="5408492" y="2673553"/>
            <a:ext cx="3497862" cy="16915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87F2A56-177E-B6D5-8084-E990CB3FFC53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WAsP</a:t>
            </a:r>
            <a:r>
              <a:rPr lang="en-GB" sz="1600" b="1" noProof="0" dirty="0"/>
              <a:t> / CFD</a:t>
            </a:r>
          </a:p>
          <a:p>
            <a:pPr algn="ctr"/>
            <a:r>
              <a:rPr lang="en-GB" sz="1600" b="1" noProof="0" dirty="0"/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/>
              <a:t>Wind measurements (mast, Lidar)</a:t>
            </a:r>
            <a:endParaRPr lang="en-GB" sz="1200" b="1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9F671BE-22EE-3D89-3D61-A517A8445806}"/>
              </a:ext>
            </a:extLst>
          </p:cNvPr>
          <p:cNvSpPr txBox="1"/>
          <p:nvPr/>
        </p:nvSpPr>
        <p:spPr>
          <a:xfrm>
            <a:off x="395536" y="2704426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Power performance analysis</a:t>
            </a:r>
          </a:p>
          <a:p>
            <a:pPr algn="ctr"/>
            <a:r>
              <a:rPr lang="en-GB" sz="1600" b="1" noProof="0" dirty="0"/>
              <a:t> </a:t>
            </a:r>
          </a:p>
          <a:p>
            <a:pPr algn="ctr"/>
            <a:r>
              <a:rPr lang="en-GB" sz="1600" b="1" noProof="0" dirty="0"/>
              <a:t>SCADA-data analysis + TR10, Optimization, Performance Check / Due Diligence, Portfolio analysis (</a:t>
            </a:r>
            <a:r>
              <a:rPr lang="en-GB" sz="1600" b="1" noProof="0" dirty="0" err="1"/>
              <a:t>wind+solar</a:t>
            </a:r>
            <a:r>
              <a:rPr lang="en-GB" sz="1600" b="1" noProof="0" dirty="0"/>
              <a:t>)</a:t>
            </a:r>
            <a:endParaRPr lang="en-GB" sz="1200" b="1" noProof="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0A42AC6-4A34-AFC1-7616-1296CB3AE07E}"/>
              </a:ext>
            </a:extLst>
          </p:cNvPr>
          <p:cNvSpPr txBox="1"/>
          <p:nvPr/>
        </p:nvSpPr>
        <p:spPr>
          <a:xfrm>
            <a:off x="5393191" y="725632"/>
            <a:ext cx="357129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Mesoscale modelling (WRF)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Windatlas</a:t>
            </a:r>
            <a:r>
              <a:rPr lang="en-GB" sz="1600" b="1" noProof="0" dirty="0"/>
              <a:t> Optimization, 50-year extreme values, icing, index, turbulence intensity, 10-min. time series</a:t>
            </a:r>
          </a:p>
          <a:p>
            <a:pPr algn="ctr"/>
            <a:r>
              <a:rPr lang="en-GB" sz="1600" b="1" noProof="0" dirty="0"/>
              <a:t>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E667627-5B5D-EFDC-A943-FD4435667364}"/>
              </a:ext>
            </a:extLst>
          </p:cNvPr>
          <p:cNvSpPr txBox="1"/>
          <p:nvPr/>
        </p:nvSpPr>
        <p:spPr>
          <a:xfrm>
            <a:off x="5670823" y="2794863"/>
            <a:ext cx="29336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Electricity market analysis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/>
              <a:t>Market value atlas</a:t>
            </a:r>
          </a:p>
          <a:p>
            <a:pPr algn="ctr"/>
            <a:r>
              <a:rPr lang="en-GB" sz="1600" b="1" noProof="0" dirty="0"/>
              <a:t>Revenue report</a:t>
            </a:r>
          </a:p>
          <a:p>
            <a:pPr algn="ctr"/>
            <a:r>
              <a:rPr lang="en-GB" sz="1600" b="1" noProof="0" dirty="0"/>
              <a:t>Risk analysis for PPA‘s</a:t>
            </a:r>
            <a:endParaRPr lang="en-GB" sz="1200" b="1" noProof="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FEA9A0C-F03F-2814-521A-DBEE37FA1FBF}"/>
              </a:ext>
            </a:extLst>
          </p:cNvPr>
          <p:cNvSpPr txBox="1"/>
          <p:nvPr/>
        </p:nvSpPr>
        <p:spPr>
          <a:xfrm>
            <a:off x="179512" y="4738500"/>
            <a:ext cx="37393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 err="1"/>
              <a:t>awis</a:t>
            </a:r>
            <a:endParaRPr lang="en-GB" sz="2000" b="1" u="sng" noProof="0" dirty="0"/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/>
              <a:t>Online data access</a:t>
            </a:r>
          </a:p>
          <a:p>
            <a:pPr algn="ctr"/>
            <a:r>
              <a:rPr lang="en-GB" sz="1600" b="1" noProof="0" dirty="0"/>
              <a:t>(time series, maps, statistics, indices)</a:t>
            </a:r>
          </a:p>
          <a:p>
            <a:pPr algn="ctr"/>
            <a:r>
              <a:rPr lang="en-GB" sz="1600" b="1" noProof="0" dirty="0"/>
              <a:t>Wind potential, Yield estimation</a:t>
            </a:r>
          </a:p>
          <a:p>
            <a:pPr algn="ctr"/>
            <a:r>
              <a:rPr lang="en-GB" sz="1600" b="1" noProof="0" dirty="0"/>
              <a:t>Market value atlas, PPA-Atlas</a:t>
            </a:r>
          </a:p>
          <a:p>
            <a:pPr algn="ctr"/>
            <a:endParaRPr lang="en-GB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05234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4A4D6-4FFA-B30B-4B78-D11D45DD0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8957B171-6134-102A-778E-255141B35C2A}"/>
              </a:ext>
            </a:extLst>
          </p:cNvPr>
          <p:cNvSpPr txBox="1"/>
          <p:nvPr/>
        </p:nvSpPr>
        <p:spPr>
          <a:xfrm>
            <a:off x="0" y="0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463BA099-56CE-BF95-09C8-DA486C82E849}"/>
              </a:ext>
            </a:extLst>
          </p:cNvPr>
          <p:cNvSpPr/>
          <p:nvPr/>
        </p:nvSpPr>
        <p:spPr>
          <a:xfrm>
            <a:off x="313602" y="564068"/>
            <a:ext cx="3497862" cy="16773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50B4779D-E1AA-B0BB-174A-3F16CC7A618C}"/>
              </a:ext>
            </a:extLst>
          </p:cNvPr>
          <p:cNvSpPr/>
          <p:nvPr/>
        </p:nvSpPr>
        <p:spPr>
          <a:xfrm>
            <a:off x="5415439" y="551972"/>
            <a:ext cx="3497862" cy="16773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4806B34-671F-739D-D226-2B8FC8F63DDC}"/>
              </a:ext>
            </a:extLst>
          </p:cNvPr>
          <p:cNvSpPr/>
          <p:nvPr/>
        </p:nvSpPr>
        <p:spPr>
          <a:xfrm>
            <a:off x="313602" y="2673553"/>
            <a:ext cx="3497862" cy="16915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C3A0777-4729-197B-F8ED-8910F86D22EC}"/>
              </a:ext>
            </a:extLst>
          </p:cNvPr>
          <p:cNvSpPr/>
          <p:nvPr/>
        </p:nvSpPr>
        <p:spPr>
          <a:xfrm>
            <a:off x="313602" y="4700048"/>
            <a:ext cx="3497862" cy="167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6B04F26F-0C7C-E6BE-BD83-A0FA4AC1D75A}"/>
              </a:ext>
            </a:extLst>
          </p:cNvPr>
          <p:cNvSpPr/>
          <p:nvPr/>
        </p:nvSpPr>
        <p:spPr>
          <a:xfrm>
            <a:off x="5408492" y="2673553"/>
            <a:ext cx="3497862" cy="16915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E00C75A5-1BA4-CE4C-E4C3-19AF7144A443}"/>
              </a:ext>
            </a:extLst>
          </p:cNvPr>
          <p:cNvSpPr/>
          <p:nvPr/>
        </p:nvSpPr>
        <p:spPr>
          <a:xfrm>
            <a:off x="5393191" y="4700435"/>
            <a:ext cx="3497862" cy="16769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2CEB591-AFD4-5F2E-EF00-298ED807001C}"/>
              </a:ext>
            </a:extLst>
          </p:cNvPr>
          <p:cNvSpPr txBox="1"/>
          <p:nvPr/>
        </p:nvSpPr>
        <p:spPr>
          <a:xfrm>
            <a:off x="302785" y="604426"/>
            <a:ext cx="34978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Site assessment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WAsP</a:t>
            </a:r>
            <a:r>
              <a:rPr lang="en-GB" sz="1600" b="1" noProof="0" dirty="0"/>
              <a:t> / CFD</a:t>
            </a:r>
          </a:p>
          <a:p>
            <a:pPr algn="ctr"/>
            <a:r>
              <a:rPr lang="en-GB" sz="1600" b="1" noProof="0" dirty="0"/>
              <a:t>Environmental studies (noise, shadow)</a:t>
            </a:r>
          </a:p>
          <a:p>
            <a:pPr algn="ctr"/>
            <a:r>
              <a:rPr lang="en-GB" sz="1600" b="1" noProof="0" dirty="0"/>
              <a:t>Site quality / Due Diligence</a:t>
            </a:r>
          </a:p>
          <a:p>
            <a:pPr algn="ctr"/>
            <a:r>
              <a:rPr lang="en-GB" sz="1600" b="1" noProof="0" dirty="0"/>
              <a:t>Wind measurements (mast, Lidar)</a:t>
            </a:r>
            <a:endParaRPr lang="en-GB" sz="1200" b="1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CD51F5D-7C30-8FE6-F70E-390D7B790D5A}"/>
              </a:ext>
            </a:extLst>
          </p:cNvPr>
          <p:cNvSpPr txBox="1"/>
          <p:nvPr/>
        </p:nvSpPr>
        <p:spPr>
          <a:xfrm>
            <a:off x="395536" y="2704426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Power performance analysis</a:t>
            </a:r>
          </a:p>
          <a:p>
            <a:pPr algn="ctr"/>
            <a:r>
              <a:rPr lang="en-GB" sz="1600" b="1" noProof="0" dirty="0"/>
              <a:t> </a:t>
            </a:r>
          </a:p>
          <a:p>
            <a:pPr algn="ctr"/>
            <a:r>
              <a:rPr lang="en-GB" sz="1600" b="1" noProof="0" dirty="0"/>
              <a:t>SCADA-data analysis + TR10, Optimization, Performance Check / Due Diligence, Portfolio analysis (</a:t>
            </a:r>
            <a:r>
              <a:rPr lang="en-GB" sz="1600" b="1" noProof="0" dirty="0" err="1"/>
              <a:t>wind+solar</a:t>
            </a:r>
            <a:r>
              <a:rPr lang="en-GB" sz="1600" b="1" noProof="0" dirty="0"/>
              <a:t>)</a:t>
            </a:r>
            <a:endParaRPr lang="en-GB" sz="1200" b="1" noProof="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DE1740E-ACD3-CBBA-C16F-AC667E77423E}"/>
              </a:ext>
            </a:extLst>
          </p:cNvPr>
          <p:cNvSpPr txBox="1"/>
          <p:nvPr/>
        </p:nvSpPr>
        <p:spPr>
          <a:xfrm>
            <a:off x="5393191" y="725632"/>
            <a:ext cx="357129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Mesoscale modelling (WRF)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 err="1"/>
              <a:t>Windatlas</a:t>
            </a:r>
            <a:r>
              <a:rPr lang="en-GB" sz="1600" b="1" noProof="0" dirty="0"/>
              <a:t> Optimization, 50-year extreme values, icing, index, turbulence intensity, 10-min. time series</a:t>
            </a:r>
          </a:p>
          <a:p>
            <a:pPr algn="ctr"/>
            <a:r>
              <a:rPr lang="en-GB" sz="1600" b="1" noProof="0" dirty="0"/>
              <a:t>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95F6183-354B-587E-ACB1-C6BC0637BF6A}"/>
              </a:ext>
            </a:extLst>
          </p:cNvPr>
          <p:cNvSpPr txBox="1"/>
          <p:nvPr/>
        </p:nvSpPr>
        <p:spPr>
          <a:xfrm>
            <a:off x="5670823" y="2794863"/>
            <a:ext cx="29336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Electricity market analysis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/>
              <a:t>Market value atlas</a:t>
            </a:r>
          </a:p>
          <a:p>
            <a:pPr algn="ctr"/>
            <a:r>
              <a:rPr lang="en-GB" sz="1600" b="1" noProof="0" dirty="0"/>
              <a:t>Revenue report</a:t>
            </a:r>
          </a:p>
          <a:p>
            <a:pPr algn="ctr"/>
            <a:r>
              <a:rPr lang="en-GB" sz="1600" b="1" noProof="0" dirty="0"/>
              <a:t>Risk analysis for PPA‘s</a:t>
            </a:r>
            <a:endParaRPr lang="en-GB" sz="1200" b="1" noProof="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6540041-627D-2F5E-AFB5-FD533530B211}"/>
              </a:ext>
            </a:extLst>
          </p:cNvPr>
          <p:cNvSpPr txBox="1"/>
          <p:nvPr/>
        </p:nvSpPr>
        <p:spPr>
          <a:xfrm>
            <a:off x="179512" y="4738500"/>
            <a:ext cx="3739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 err="1"/>
              <a:t>awis</a:t>
            </a:r>
            <a:endParaRPr lang="en-GB" sz="2000" b="1" u="sng" noProof="0" dirty="0"/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/>
              <a:t>Online data access</a:t>
            </a:r>
          </a:p>
          <a:p>
            <a:pPr algn="ctr"/>
            <a:r>
              <a:rPr lang="en-GB" sz="1600" b="1" noProof="0" dirty="0"/>
              <a:t>(time series, maps, statistics, indices)</a:t>
            </a:r>
          </a:p>
          <a:p>
            <a:pPr algn="ctr"/>
            <a:r>
              <a:rPr lang="en-GB" sz="1600" b="1" noProof="0" dirty="0"/>
              <a:t>Wind potential, Yield estimation</a:t>
            </a:r>
          </a:p>
          <a:p>
            <a:pPr algn="ctr"/>
            <a:r>
              <a:rPr lang="en-GB" sz="1600" b="1" noProof="0" dirty="0"/>
              <a:t>Market value atlas, PPA-Atlas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C811368-6E0F-18F1-1EE1-BE5F991462C2}"/>
              </a:ext>
            </a:extLst>
          </p:cNvPr>
          <p:cNvSpPr txBox="1"/>
          <p:nvPr/>
        </p:nvSpPr>
        <p:spPr>
          <a:xfrm>
            <a:off x="5415439" y="4725144"/>
            <a:ext cx="34756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noProof="0" dirty="0"/>
              <a:t>Research &amp; Development</a:t>
            </a:r>
          </a:p>
          <a:p>
            <a:pPr algn="ctr"/>
            <a:endParaRPr lang="en-GB" sz="1400" b="1" noProof="0" dirty="0"/>
          </a:p>
          <a:p>
            <a:pPr algn="ctr"/>
            <a:r>
              <a:rPr lang="en-GB" sz="1600" b="1" noProof="0" dirty="0"/>
              <a:t>STRAIGHT, OTELLO, BY &amp; UBA </a:t>
            </a:r>
            <a:r>
              <a:rPr lang="en-GB" sz="1600" b="1" noProof="0" dirty="0" err="1"/>
              <a:t>Windatlas</a:t>
            </a:r>
            <a:r>
              <a:rPr lang="en-GB" sz="1600" b="1" noProof="0" dirty="0"/>
              <a:t>, </a:t>
            </a:r>
            <a:r>
              <a:rPr lang="en-GB" sz="1600" b="1" noProof="0" dirty="0" err="1"/>
              <a:t>SUnDAY</a:t>
            </a:r>
            <a:r>
              <a:rPr lang="en-GB" sz="1600" b="1" noProof="0" dirty="0"/>
              <a:t>, VERIMA, Roadmap </a:t>
            </a:r>
            <a:r>
              <a:rPr lang="en-GB" sz="1600" b="1" noProof="0" dirty="0" err="1"/>
              <a:t>Windatlas</a:t>
            </a:r>
            <a:r>
              <a:rPr lang="en-GB" sz="1600" b="1" noProof="0" dirty="0"/>
              <a:t>, </a:t>
            </a:r>
            <a:r>
              <a:rPr lang="en-GB" sz="1600" b="1" noProof="0" dirty="0" err="1"/>
              <a:t>WinBin</a:t>
            </a:r>
            <a:r>
              <a:rPr lang="en-GB" sz="1600" b="1" noProof="0" dirty="0"/>
              <a:t> II, SOPCAWIND, Windaus</a:t>
            </a:r>
          </a:p>
        </p:txBody>
      </p:sp>
    </p:spTree>
    <p:extLst>
      <p:ext uri="{BB962C8B-B14F-4D97-AF65-F5344CB8AC3E}">
        <p14:creationId xmlns:p14="http://schemas.microsoft.com/office/powerpoint/2010/main" val="1513275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3">
            <a:extLst>
              <a:ext uri="{FF2B5EF4-FFF2-40B4-BE49-F238E27FC236}">
                <a16:creationId xmlns:a16="http://schemas.microsoft.com/office/drawing/2014/main" id="{A2E6D6DA-6654-4B88-AD90-35DD34AFF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8750"/>
            <a:ext cx="15520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EB8E0AE-79E1-4936-A36F-305F7EB476A7}"/>
              </a:ext>
            </a:extLst>
          </p:cNvPr>
          <p:cNvSpPr txBox="1"/>
          <p:nvPr/>
        </p:nvSpPr>
        <p:spPr>
          <a:xfrm>
            <a:off x="789137" y="970850"/>
            <a:ext cx="74323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University degree Master/Bachelor: Meteorology, Geography ....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Motivation for renewable energies</a:t>
            </a:r>
          </a:p>
          <a:p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Project work (time management, deadlines, customer contact)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Dealing with people from outside the field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Willingness to deal with other areas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Foreign languages (international market)</a:t>
            </a:r>
          </a:p>
          <a:p>
            <a:r>
              <a:rPr lang="en-GB" noProof="0" dirty="0"/>
              <a:t>			 </a:t>
            </a:r>
          </a:p>
        </p:txBody>
      </p:sp>
    </p:spTree>
    <p:extLst>
      <p:ext uri="{BB962C8B-B14F-4D97-AF65-F5344CB8AC3E}">
        <p14:creationId xmlns:p14="http://schemas.microsoft.com/office/powerpoint/2010/main" val="80290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70903C9-52FC-9A46-067B-0AEB420F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DMG FFM </a:t>
            </a:r>
            <a:r>
              <a:rPr lang="en-GB" noProof="0" dirty="0" err="1"/>
              <a:t>Berufsorientierungsmesse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9CD346-1EDB-ADAA-8ED8-95DD0DBE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6314B32-2230-F5DE-1BED-A2C63A1E49F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Introduction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B70D10-13F2-1AD2-AB76-DB14C78CEB44}"/>
              </a:ext>
            </a:extLst>
          </p:cNvPr>
          <p:cNvSpPr txBox="1"/>
          <p:nvPr/>
        </p:nvSpPr>
        <p:spPr>
          <a:xfrm>
            <a:off x="2699792" y="1062048"/>
            <a:ext cx="6120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  </a:t>
            </a:r>
            <a:r>
              <a:rPr lang="en-GB" sz="1600" noProof="0" dirty="0"/>
              <a:t>2018	</a:t>
            </a:r>
            <a:r>
              <a:rPr lang="en-GB" sz="1600" b="1" noProof="0" dirty="0"/>
              <a:t>B. Sc. Meteorology</a:t>
            </a:r>
          </a:p>
          <a:p>
            <a:r>
              <a:rPr lang="en-GB" sz="1600" dirty="0"/>
              <a:t>		(JGU Mainz)</a:t>
            </a:r>
            <a:endParaRPr lang="en-GB" sz="1600" noProof="0" dirty="0"/>
          </a:p>
          <a:p>
            <a:endParaRPr lang="en-GB" sz="1600" dirty="0"/>
          </a:p>
          <a:p>
            <a:r>
              <a:rPr lang="en-GB" sz="1600" noProof="0" dirty="0"/>
              <a:t>                   2023	</a:t>
            </a:r>
            <a:r>
              <a:rPr lang="en-GB" sz="1600" b="1" noProof="0" dirty="0"/>
              <a:t>M. Sc. </a:t>
            </a:r>
            <a:r>
              <a:rPr lang="en-GB" sz="1600" b="1" dirty="0"/>
              <a:t>Meteorology</a:t>
            </a:r>
            <a:r>
              <a:rPr lang="en-GB" sz="1600" b="1" noProof="0" dirty="0"/>
              <a:t> </a:t>
            </a:r>
            <a:br>
              <a:rPr lang="en-GB" sz="1600" b="1" noProof="0" dirty="0"/>
            </a:br>
            <a:r>
              <a:rPr lang="en-GB" sz="1600" b="1" noProof="0" dirty="0"/>
              <a:t>		</a:t>
            </a:r>
            <a:r>
              <a:rPr lang="en-GB" sz="1600" noProof="0" dirty="0" err="1"/>
              <a:t>Troposphärische</a:t>
            </a:r>
            <a:r>
              <a:rPr lang="en-GB" sz="1600" noProof="0" dirty="0"/>
              <a:t> </a:t>
            </a:r>
            <a:r>
              <a:rPr lang="en-GB" sz="1600" noProof="0" dirty="0" err="1"/>
              <a:t>Umweltforschung</a:t>
            </a:r>
            <a:r>
              <a:rPr lang="en-GB" sz="1600" noProof="0" dirty="0"/>
              <a:t> (</a:t>
            </a:r>
            <a:r>
              <a:rPr lang="en-GB" sz="1600" noProof="0" dirty="0" err="1"/>
              <a:t>TrUmF</a:t>
            </a:r>
            <a:r>
              <a:rPr lang="en-GB" sz="1600" noProof="0" dirty="0"/>
              <a:t>)</a:t>
            </a:r>
          </a:p>
          <a:p>
            <a:r>
              <a:rPr lang="en-GB" sz="1600" b="1" dirty="0"/>
              <a:t>		</a:t>
            </a:r>
            <a:r>
              <a:rPr lang="en-GB" sz="1600" dirty="0"/>
              <a:t>(</a:t>
            </a:r>
            <a:r>
              <a:rPr lang="en-GB" sz="1600" noProof="0" dirty="0"/>
              <a:t>Freie Universität Berlin)</a:t>
            </a:r>
          </a:p>
          <a:p>
            <a:endParaRPr lang="en-GB" sz="1600" noProof="0" dirty="0"/>
          </a:p>
          <a:p>
            <a:r>
              <a:rPr lang="en-GB" sz="1600" noProof="0" dirty="0"/>
              <a:t>          </a:t>
            </a:r>
            <a:r>
              <a:rPr lang="en-GB" sz="1600" dirty="0"/>
              <a:t>s</a:t>
            </a:r>
            <a:r>
              <a:rPr lang="en-GB" sz="1600" noProof="0" dirty="0" err="1"/>
              <a:t>ince</a:t>
            </a:r>
            <a:r>
              <a:rPr lang="en-GB" sz="1600" noProof="0" dirty="0"/>
              <a:t> 2024	</a:t>
            </a:r>
            <a:r>
              <a:rPr lang="en-GB" sz="1600" b="1" noProof="0" dirty="0" err="1"/>
              <a:t>anemos</a:t>
            </a:r>
            <a:r>
              <a:rPr lang="en-GB" sz="1600" b="1" noProof="0" dirty="0"/>
              <a:t> GmbH</a:t>
            </a:r>
            <a:r>
              <a:rPr lang="en-GB" sz="1600" noProof="0" dirty="0"/>
              <a:t> </a:t>
            </a:r>
            <a:br>
              <a:rPr lang="en-GB" sz="1600" noProof="0" dirty="0"/>
            </a:br>
            <a:r>
              <a:rPr lang="en-GB" sz="1600" noProof="0" dirty="0"/>
              <a:t>		energy yield &amp; site assessment</a:t>
            </a:r>
          </a:p>
          <a:p>
            <a:r>
              <a:rPr lang="en-GB" sz="1600" dirty="0"/>
              <a:t>		sound &amp; shadow prognoses</a:t>
            </a:r>
          </a:p>
          <a:p>
            <a:endParaRPr lang="en-GB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2BA38BA-47F7-138F-7701-F36C4A7CA57E}"/>
              </a:ext>
            </a:extLst>
          </p:cNvPr>
          <p:cNvSpPr txBox="1"/>
          <p:nvPr/>
        </p:nvSpPr>
        <p:spPr>
          <a:xfrm>
            <a:off x="1187624" y="3916872"/>
            <a:ext cx="7131119" cy="2186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Anna Lensch</a:t>
            </a:r>
            <a:endParaRPr lang="en-GB" b="1" noProof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i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Senior Expert Site Assessment</a:t>
            </a:r>
          </a:p>
          <a:p>
            <a:pPr algn="ctr"/>
            <a:endParaRPr lang="en-GB" sz="2400" b="1" i="1" u="sng" noProof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8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anemos</a:t>
            </a:r>
            <a:r>
              <a:rPr lang="en-GB" sz="18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Gesellschaft für </a:t>
            </a:r>
            <a:r>
              <a:rPr lang="en-GB" sz="18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Umweltmeteorologie</a:t>
            </a:r>
            <a:r>
              <a:rPr lang="en-GB" sz="18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GB" sz="18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mbH</a:t>
            </a:r>
            <a:endParaRPr lang="en-GB" sz="1800" b="1" noProof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8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Böhmsholzer</a:t>
            </a:r>
            <a:r>
              <a:rPr lang="en-GB" sz="18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Weg 3 | 21391 </a:t>
            </a:r>
            <a:r>
              <a:rPr lang="en-GB" sz="18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Reppenstedt</a:t>
            </a:r>
            <a:r>
              <a:rPr lang="en-GB" sz="18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/ </a:t>
            </a:r>
            <a:r>
              <a:rPr lang="en-GB" sz="18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Lüneburg</a:t>
            </a:r>
            <a:r>
              <a:rPr lang="en-GB" sz="18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| Germany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8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anna</a:t>
            </a:r>
            <a:r>
              <a:rPr lang="en-GB" sz="1800" b="1" noProof="0" dirty="0">
                <a:solidFill>
                  <a:srgbClr val="008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.lensch@anemos.de | www.anemos.de</a:t>
            </a:r>
            <a:endParaRPr lang="en-GB" noProof="0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3033EBB8-9EBB-0EE5-D187-BB75C9D3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19.11.2025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AD30BA-C0A1-6F49-6EEF-EAC4DF9B6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9" y="1220307"/>
            <a:ext cx="1764391" cy="24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70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3">
            <a:extLst>
              <a:ext uri="{FF2B5EF4-FFF2-40B4-BE49-F238E27FC236}">
                <a16:creationId xmlns:a16="http://schemas.microsoft.com/office/drawing/2014/main" id="{A2E6D6DA-6654-4B88-AD90-35DD34AFF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8750"/>
            <a:ext cx="12047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We offer…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EB8E0AE-79E1-4936-A36F-305F7EB476A7}"/>
              </a:ext>
            </a:extLst>
          </p:cNvPr>
          <p:cNvSpPr txBox="1"/>
          <p:nvPr/>
        </p:nvSpPr>
        <p:spPr>
          <a:xfrm>
            <a:off x="789136" y="620688"/>
            <a:ext cx="795932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Permanent full-time position with flexible working hours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Time recording - overtime can be deducted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Possibility to work more than 50% from home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Scopes of work are tried to be adapted according to wishes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Small, young and motivated team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Benefits: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Subsidies for local public transport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Company Pension Scheme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Company trips: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    Company summer outing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    Christmas party</a:t>
            </a:r>
          </a:p>
          <a:p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Life and living in </a:t>
            </a:r>
            <a:r>
              <a:rPr lang="en-GB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Lüneburg</a:t>
            </a: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 or Hamburg</a:t>
            </a:r>
          </a:p>
        </p:txBody>
      </p:sp>
      <p:pic>
        <p:nvPicPr>
          <p:cNvPr id="5" name="Grafik 4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28284BD9-C3FC-00E8-1F4B-84A989338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52" y="2620355"/>
            <a:ext cx="2870897" cy="1913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Grafik 7" descr="Ein Bild, das draußen, Gebäude, Himmel, Wasser enthält.&#10;&#10;Automatisch generierte Beschreibung">
            <a:extLst>
              <a:ext uri="{FF2B5EF4-FFF2-40B4-BE49-F238E27FC236}">
                <a16:creationId xmlns:a16="http://schemas.microsoft.com/office/drawing/2014/main" id="{94244B12-6E90-E373-5F23-3FB695DF6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b="6738"/>
          <a:stretch/>
        </p:blipFill>
        <p:spPr>
          <a:xfrm>
            <a:off x="5777308" y="4774799"/>
            <a:ext cx="2466942" cy="1451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450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F7CBAC-E8B6-BB00-16DA-D462FABA2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5306"/>
            <a:ext cx="4114800" cy="4759958"/>
          </a:xfrm>
        </p:spPr>
        <p:txBody>
          <a:bodyPr>
            <a:normAutofit/>
          </a:bodyPr>
          <a:lstStyle/>
          <a:p>
            <a:endParaRPr lang="en-GB" sz="2400" noProof="0" dirty="0"/>
          </a:p>
          <a:p>
            <a:r>
              <a:rPr lang="en-GB" sz="2400" noProof="0" dirty="0"/>
              <a:t>founded 1990</a:t>
            </a:r>
          </a:p>
          <a:p>
            <a:r>
              <a:rPr lang="en-GB" sz="2400" noProof="0" dirty="0"/>
              <a:t>Employees 46, </a:t>
            </a:r>
            <a:br>
              <a:rPr lang="en-GB" sz="2400" noProof="0" dirty="0"/>
            </a:br>
            <a:r>
              <a:rPr lang="en-GB" sz="2400" noProof="0" dirty="0"/>
              <a:t>ca. 16 meteorologists</a:t>
            </a:r>
          </a:p>
          <a:p>
            <a:r>
              <a:rPr lang="en-GB" sz="2400" noProof="0" dirty="0"/>
              <a:t>Company headquarter in </a:t>
            </a:r>
            <a:r>
              <a:rPr lang="en-GB" sz="2400" noProof="0" dirty="0" err="1"/>
              <a:t>Lüneburg</a:t>
            </a:r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r>
              <a:rPr lang="en-GB" sz="2400" noProof="0" dirty="0"/>
              <a:t>Qualifications and memberships: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07E7AC-CB52-2259-09D6-AEC5DC41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DMG FFM </a:t>
            </a:r>
            <a:r>
              <a:rPr lang="en-GB" dirty="0" err="1"/>
              <a:t>Berufsorientierungsmesse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652E31-7D28-EC41-491A-C15A6AD7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6E01E26-7E58-DE5B-53DA-F092DCB4C3F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Introduction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D2635BC-293C-8918-29DD-7B7FC182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1</a:t>
            </a:r>
            <a:r>
              <a:rPr lang="en-GB" dirty="0"/>
              <a:t>9</a:t>
            </a:r>
            <a:r>
              <a:rPr lang="en-GB" noProof="0" dirty="0"/>
              <a:t>.11.2025</a:t>
            </a:r>
          </a:p>
        </p:txBody>
      </p:sp>
      <p:pic>
        <p:nvPicPr>
          <p:cNvPr id="15" name="Grafik 14" descr="Ein Bild, das Grafiken, Grafikdesign, Schrift, Logo enthält.&#10;&#10;KI-generierte Inhalte können fehlerhaft sein.">
            <a:extLst>
              <a:ext uri="{FF2B5EF4-FFF2-40B4-BE49-F238E27FC236}">
                <a16:creationId xmlns:a16="http://schemas.microsoft.com/office/drawing/2014/main" id="{8862FE6B-75B7-C28B-BCD6-A978B069F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26" y="4633348"/>
            <a:ext cx="1187624" cy="887947"/>
          </a:xfrm>
          <a:prstGeom prst="rect">
            <a:avLst/>
          </a:prstGeom>
        </p:spPr>
      </p:pic>
      <p:pic>
        <p:nvPicPr>
          <p:cNvPr id="17" name="Grafik 16" descr="Ein Bild, das Grafiken, Logo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4BCBB1D8-5EAF-0F97-E577-857D1514B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4688977"/>
            <a:ext cx="1553406" cy="652016"/>
          </a:xfrm>
          <a:prstGeom prst="rect">
            <a:avLst/>
          </a:prstGeom>
        </p:spPr>
      </p:pic>
      <p:pic>
        <p:nvPicPr>
          <p:cNvPr id="19" name="Grafik 18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41B6B450-E827-57B3-911E-71BDE9B4B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62" y="5661248"/>
            <a:ext cx="2468488" cy="487202"/>
          </a:xfrm>
          <a:prstGeom prst="rect">
            <a:avLst/>
          </a:prstGeom>
        </p:spPr>
      </p:pic>
      <p:pic>
        <p:nvPicPr>
          <p:cNvPr id="21" name="Grafik 20" descr="Ein Bild, das Text, Grafiken, Grafikdesign, Schrift enthält.&#10;&#10;KI-generierte Inhalte können fehlerhaft sein.">
            <a:extLst>
              <a:ext uri="{FF2B5EF4-FFF2-40B4-BE49-F238E27FC236}">
                <a16:creationId xmlns:a16="http://schemas.microsoft.com/office/drawing/2014/main" id="{19AF3669-6AED-0A60-2E47-DB661426C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26" y="5661248"/>
            <a:ext cx="1390487" cy="570283"/>
          </a:xfrm>
          <a:prstGeom prst="rect">
            <a:avLst/>
          </a:prstGeom>
        </p:spPr>
      </p:pic>
      <p:pic>
        <p:nvPicPr>
          <p:cNvPr id="23" name="Grafik 22" descr="Ein Bild, das Text, Logo, Kreis, Emblem enthält.&#10;&#10;KI-generierte Inhalte können fehlerhaft sein.">
            <a:extLst>
              <a:ext uri="{FF2B5EF4-FFF2-40B4-BE49-F238E27FC236}">
                <a16:creationId xmlns:a16="http://schemas.microsoft.com/office/drawing/2014/main" id="{57C457A9-FE94-9743-4107-937A5C8C67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87" y="4475668"/>
            <a:ext cx="1922077" cy="1078634"/>
          </a:xfrm>
          <a:prstGeom prst="rect">
            <a:avLst/>
          </a:prstGeom>
        </p:spPr>
      </p:pic>
      <p:pic>
        <p:nvPicPr>
          <p:cNvPr id="25" name="Grafik 24" descr="Ein Bild, das draußen, Himmel, Wasser, Gebäude enthält.&#10;&#10;Automatisch generierte Beschreibung">
            <a:extLst>
              <a:ext uri="{FF2B5EF4-FFF2-40B4-BE49-F238E27FC236}">
                <a16:creationId xmlns:a16="http://schemas.microsoft.com/office/drawing/2014/main" id="{B7D5BCBD-498A-0C93-A330-C7244E6B42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5055"/>
          <a:stretch/>
        </p:blipFill>
        <p:spPr>
          <a:xfrm>
            <a:off x="4572000" y="991776"/>
            <a:ext cx="4125019" cy="3006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19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, Diagramm, Screenshot, Karte enthält.&#10;&#10;KI-generierte Inhalte können fehlerhaft sein.">
            <a:extLst>
              <a:ext uri="{FF2B5EF4-FFF2-40B4-BE49-F238E27FC236}">
                <a16:creationId xmlns:a16="http://schemas.microsoft.com/office/drawing/2014/main" id="{1238705F-A961-6FF4-053D-A1AEF1F79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09" y="4767335"/>
            <a:ext cx="2916065" cy="19982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030C92-1D97-3B4B-018A-64709B96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74" y="696825"/>
            <a:ext cx="8229600" cy="605457"/>
          </a:xfrm>
        </p:spPr>
        <p:txBody>
          <a:bodyPr>
            <a:normAutofit/>
          </a:bodyPr>
          <a:lstStyle/>
          <a:p>
            <a:r>
              <a:rPr lang="en-GB" sz="2800" u="sng" noProof="0" dirty="0"/>
              <a:t>1. Site assessment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335CAC-C0BF-7BA9-9D9C-A6A4FF15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26" y="1588851"/>
            <a:ext cx="3723142" cy="471997"/>
          </a:xfrm>
        </p:spPr>
        <p:txBody>
          <a:bodyPr/>
          <a:lstStyle/>
          <a:p>
            <a:r>
              <a:rPr lang="en-GB" noProof="0" dirty="0"/>
              <a:t>Wind measurements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199DC8-0F00-EE52-6180-DB52B239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19.11.2025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5B2D70-D5A8-3305-53A0-1E5CAFB1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err="1"/>
              <a:t>MetNet</a:t>
            </a:r>
            <a:r>
              <a:rPr lang="en-GB" noProof="0" dirty="0"/>
              <a:t> @UniHamburg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D8F633-5477-7106-F81A-D6915ED2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1960" y="6369050"/>
            <a:ext cx="2133600" cy="365125"/>
          </a:xfrm>
        </p:spPr>
        <p:txBody>
          <a:bodyPr/>
          <a:lstStyle/>
          <a:p>
            <a:fld id="{3CAC3C7F-2854-4C44-A75E-0500532C4493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7F373F-C195-33A9-3B51-9BAC9BA268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What do we do?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DCECEA-6E4A-E1E4-1C62-53F484987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8" y="1082238"/>
            <a:ext cx="1756643" cy="2644842"/>
          </a:xfrm>
          <a:prstGeom prst="rect">
            <a:avLst/>
          </a:prstGeom>
        </p:spPr>
      </p:pic>
      <p:pic>
        <p:nvPicPr>
          <p:cNvPr id="9" name="Picture 2" descr="Z:\Projekte\Deutschland\Guta14\Stadtwerke Tübingen-LidarSchorndorf\Standortbesichtigung\Fotos\DSCF3332.JPG">
            <a:extLst>
              <a:ext uri="{FF2B5EF4-FFF2-40B4-BE49-F238E27FC236}">
                <a16:creationId xmlns:a16="http://schemas.microsoft.com/office/drawing/2014/main" id="{B369738A-F966-B6F3-BE46-5CBD7968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94" y="1397805"/>
            <a:ext cx="2406243" cy="18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1436E5C-A1F7-E7E0-BE82-74670FD23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49" y="3455412"/>
            <a:ext cx="2182551" cy="1962591"/>
          </a:xfrm>
          <a:prstGeom prst="rect">
            <a:avLst/>
          </a:prstGeom>
          <a:noFill/>
        </p:spPr>
      </p:pic>
      <p:pic>
        <p:nvPicPr>
          <p:cNvPr id="13" name="Grafik 12" descr="Ein Bild, das draußen, Gebäude, Kreis, Fenster enthält.&#10;&#10;KI-generierte Inhalte können fehlerhaft sein.">
            <a:extLst>
              <a:ext uri="{FF2B5EF4-FFF2-40B4-BE49-F238E27FC236}">
                <a16:creationId xmlns:a16="http://schemas.microsoft.com/office/drawing/2014/main" id="{70167700-3BAE-E810-4D70-2DB002B0A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38" y="2446390"/>
            <a:ext cx="1847080" cy="138531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CBD947E-36FA-924F-0BC2-AE56AF2A3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944" y="3790666"/>
            <a:ext cx="1883306" cy="147848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69A9574-362A-66F7-3607-9AF83C81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5298" y="5292984"/>
            <a:ext cx="2380339" cy="14491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1D9320F-A5CD-5500-4830-2E1D996C04AB}"/>
              </a:ext>
            </a:extLst>
          </p:cNvPr>
          <p:cNvSpPr txBox="1"/>
          <p:nvPr/>
        </p:nvSpPr>
        <p:spPr>
          <a:xfrm>
            <a:off x="457200" y="332607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Energy yield assessments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39A1D3F-49A3-F347-AEAA-EB3F78A582A8}"/>
              </a:ext>
            </a:extLst>
          </p:cNvPr>
          <p:cNvSpPr txBox="1"/>
          <p:nvPr/>
        </p:nvSpPr>
        <p:spPr>
          <a:xfrm>
            <a:off x="482674" y="5363283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Environmental studies </a:t>
            </a:r>
            <a:br>
              <a:rPr lang="en-GB" sz="2000" dirty="0"/>
            </a:br>
            <a:r>
              <a:rPr lang="en-GB" sz="2000" dirty="0"/>
              <a:t>(noise, shadow)</a:t>
            </a:r>
          </a:p>
        </p:txBody>
      </p:sp>
    </p:spTree>
    <p:extLst>
      <p:ext uri="{BB962C8B-B14F-4D97-AF65-F5344CB8AC3E}">
        <p14:creationId xmlns:p14="http://schemas.microsoft.com/office/powerpoint/2010/main" val="41487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2A2A0-E79B-814B-0656-5E4D9347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785B0-4237-9286-EBFB-69273081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2664"/>
            <a:ext cx="4114800" cy="1143000"/>
          </a:xfrm>
        </p:spPr>
        <p:txBody>
          <a:bodyPr>
            <a:normAutofit/>
          </a:bodyPr>
          <a:lstStyle/>
          <a:p>
            <a:r>
              <a:rPr lang="en-GB" sz="2400" u="sng" noProof="0" dirty="0"/>
              <a:t>2. Power performance analysis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333059-7454-B100-4A61-5894B93E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19.11.2025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EB85A4-1886-94F6-3CFC-42E8AD56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DMG FFM </a:t>
            </a:r>
            <a:r>
              <a:rPr lang="en-GB" dirty="0" err="1"/>
              <a:t>Berufsorientierungsmesse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7F0946-86EF-EF9F-850B-4BFF9AB2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0128610-8EB8-2F22-E9B8-EE7077C234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What do we do?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F191F7-E4B7-251B-0E3C-9C3ADFE66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b="939"/>
          <a:stretch/>
        </p:blipFill>
        <p:spPr bwMode="auto">
          <a:xfrm>
            <a:off x="-41102" y="1744737"/>
            <a:ext cx="4613102" cy="3100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C017462-2390-4BCE-1F23-323AB84D29DC}"/>
              </a:ext>
            </a:extLst>
          </p:cNvPr>
          <p:cNvSpPr txBox="1"/>
          <p:nvPr/>
        </p:nvSpPr>
        <p:spPr>
          <a:xfrm>
            <a:off x="755576" y="501317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Real life performance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Optimization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044F334-62D8-2D04-4588-6507AA043409}"/>
              </a:ext>
            </a:extLst>
          </p:cNvPr>
          <p:cNvSpPr txBox="1">
            <a:spLocks/>
          </p:cNvSpPr>
          <p:nvPr/>
        </p:nvSpPr>
        <p:spPr>
          <a:xfrm>
            <a:off x="4705672" y="712664"/>
            <a:ext cx="3981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u="sng" noProof="0" dirty="0"/>
              <a:t>3. </a:t>
            </a:r>
            <a:r>
              <a:rPr lang="en-GB" sz="2400" u="sng" noProof="0" dirty="0" err="1"/>
              <a:t>Windatlas</a:t>
            </a:r>
            <a:r>
              <a:rPr lang="en-GB" sz="2400" u="sng" noProof="0" dirty="0"/>
              <a:t>: </a:t>
            </a:r>
            <a:br>
              <a:rPr lang="en-GB" sz="2400" u="sng" noProof="0" dirty="0"/>
            </a:br>
            <a:r>
              <a:rPr lang="en-GB" sz="2400" u="sng" noProof="0" dirty="0"/>
              <a:t>mesoscale modelling (WRF)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91861A-9504-0D02-1F71-305FA78B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44737"/>
            <a:ext cx="3139899" cy="2989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366AD98-EFF4-2656-7676-E8FFB49CBAFA}"/>
              </a:ext>
            </a:extLst>
          </p:cNvPr>
          <p:cNvSpPr txBox="1"/>
          <p:nvPr/>
        </p:nvSpPr>
        <p:spPr>
          <a:xfrm>
            <a:off x="4932040" y="4940578"/>
            <a:ext cx="388843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High-resolution map of atmospheric parameters </a:t>
            </a:r>
            <a:r>
              <a:rPr lang="en-GB" sz="1200" noProof="0" dirty="0"/>
              <a:t>(wind speed, extreme values, icing, turbulence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Using our wind measurements and reanalysis data </a:t>
            </a:r>
          </a:p>
        </p:txBody>
      </p:sp>
    </p:spTree>
    <p:extLst>
      <p:ext uri="{BB962C8B-B14F-4D97-AF65-F5344CB8AC3E}">
        <p14:creationId xmlns:p14="http://schemas.microsoft.com/office/powerpoint/2010/main" val="168419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125C-47BF-2315-8EBB-1F7B1D23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A41FD-AC9B-8C6B-6EDA-171615551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77" y="712664"/>
            <a:ext cx="1018456" cy="1143000"/>
          </a:xfrm>
        </p:spPr>
        <p:txBody>
          <a:bodyPr>
            <a:normAutofit/>
          </a:bodyPr>
          <a:lstStyle/>
          <a:p>
            <a:r>
              <a:rPr lang="en-GB" sz="2400" u="sng" noProof="0" dirty="0"/>
              <a:t>4.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37C5DF-78C3-6BE2-8F66-E2670E0B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19.11.2025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309420-40D0-5BEB-A89A-FA26DCCA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DMG FFM </a:t>
            </a:r>
            <a:r>
              <a:rPr lang="en-GB" dirty="0" err="1"/>
              <a:t>Berufsorientierungsmesse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B01285-14F0-AF89-1A80-D5A4752E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77EC515-3219-4B17-BB32-8C385B0EFD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What do we do?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6286A26-7D25-1DB0-7E20-98F4F2E076A8}"/>
              </a:ext>
            </a:extLst>
          </p:cNvPr>
          <p:cNvSpPr txBox="1"/>
          <p:nvPr/>
        </p:nvSpPr>
        <p:spPr>
          <a:xfrm>
            <a:off x="585507" y="5725641"/>
            <a:ext cx="38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/>
              <a:t>Online tool to simulate your own wind park (time series, statistics, maps etc.)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67E183D-6F9F-F42A-6BEC-800D25B83BBF}"/>
              </a:ext>
            </a:extLst>
          </p:cNvPr>
          <p:cNvSpPr txBox="1">
            <a:spLocks/>
          </p:cNvSpPr>
          <p:nvPr/>
        </p:nvSpPr>
        <p:spPr>
          <a:xfrm>
            <a:off x="4705672" y="712664"/>
            <a:ext cx="3981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u="sng" noProof="0" dirty="0"/>
              <a:t>5. Electricity market analysis</a:t>
            </a:r>
          </a:p>
        </p:txBody>
      </p:sp>
      <p:pic>
        <p:nvPicPr>
          <p:cNvPr id="11" name="Grafik 10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6EF0C05E-364C-3B02-ADB7-A4D1305CD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90" y="904915"/>
            <a:ext cx="2518420" cy="744415"/>
          </a:xfrm>
          <a:prstGeom prst="rect">
            <a:avLst/>
          </a:prstGeom>
        </p:spPr>
      </p:pic>
      <p:pic>
        <p:nvPicPr>
          <p:cNvPr id="12" name="Grafik 11" descr="Ein Bild, das Text, Karte, Screenshot, Diagramm enthält.&#10;&#10;Automatisch generierte Beschreibung">
            <a:extLst>
              <a:ext uri="{FF2B5EF4-FFF2-40B4-BE49-F238E27FC236}">
                <a16:creationId xmlns:a16="http://schemas.microsoft.com/office/drawing/2014/main" id="{CABC6C04-74A8-FA1A-9F87-0A83C1C1F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8" y="1659161"/>
            <a:ext cx="3820079" cy="3976097"/>
          </a:xfrm>
          <a:prstGeom prst="rect">
            <a:avLst/>
          </a:prstGeom>
        </p:spPr>
      </p:pic>
      <p:pic>
        <p:nvPicPr>
          <p:cNvPr id="13" name="Grafik 12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FA4410B4-6098-DD25-C216-69F79572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04949"/>
            <a:ext cx="1875864" cy="153030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F3D5581-4662-1E35-5A8D-0F1DF7FF01F7}"/>
              </a:ext>
            </a:extLst>
          </p:cNvPr>
          <p:cNvSpPr txBox="1"/>
          <p:nvPr/>
        </p:nvSpPr>
        <p:spPr>
          <a:xfrm>
            <a:off x="4786196" y="1659161"/>
            <a:ext cx="382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Market value 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Revenue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Risk analysis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B4826A2-5934-988F-03CA-FFCF93CB5A5F}"/>
              </a:ext>
            </a:extLst>
          </p:cNvPr>
          <p:cNvSpPr txBox="1">
            <a:spLocks/>
          </p:cNvSpPr>
          <p:nvPr/>
        </p:nvSpPr>
        <p:spPr>
          <a:xfrm>
            <a:off x="4705672" y="3223459"/>
            <a:ext cx="3981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u="sng" noProof="0" dirty="0"/>
              <a:t>6. Research &amp; Development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AD0F941-2780-EB53-4DC7-7C1389230C77}"/>
              </a:ext>
            </a:extLst>
          </p:cNvPr>
          <p:cNvSpPr txBox="1"/>
          <p:nvPr/>
        </p:nvSpPr>
        <p:spPr>
          <a:xfrm>
            <a:off x="4786196" y="4169956"/>
            <a:ext cx="382007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Publications based on atmospheric modelling focussing on wind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u="sng" noProof="0" dirty="0">
                <a:solidFill>
                  <a:schemeClr val="bg1">
                    <a:lumMod val="50000"/>
                  </a:schemeClr>
                </a:solidFill>
              </a:rPr>
              <a:t>Projects:</a:t>
            </a:r>
            <a:r>
              <a:rPr lang="en-GB" sz="1400" noProof="0" dirty="0">
                <a:solidFill>
                  <a:schemeClr val="bg1">
                    <a:lumMod val="50000"/>
                  </a:schemeClr>
                </a:solidFill>
              </a:rPr>
              <a:t> STRAIGHT, OTELLO, BY &amp; UBA </a:t>
            </a:r>
            <a:r>
              <a:rPr lang="en-GB" sz="1400" noProof="0" dirty="0" err="1">
                <a:solidFill>
                  <a:schemeClr val="bg1">
                    <a:lumMod val="50000"/>
                  </a:schemeClr>
                </a:solidFill>
              </a:rPr>
              <a:t>Windatlas</a:t>
            </a:r>
            <a:r>
              <a:rPr lang="en-GB" sz="1400" noProof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400" noProof="0" dirty="0" err="1">
                <a:solidFill>
                  <a:schemeClr val="bg1">
                    <a:lumMod val="50000"/>
                  </a:schemeClr>
                </a:solidFill>
              </a:rPr>
              <a:t>SUnDAY</a:t>
            </a:r>
            <a:r>
              <a:rPr lang="en-GB" sz="1400" noProof="0" dirty="0">
                <a:solidFill>
                  <a:schemeClr val="bg1">
                    <a:lumMod val="50000"/>
                  </a:schemeClr>
                </a:solidFill>
              </a:rPr>
              <a:t>, VERIMA, Roadmap </a:t>
            </a:r>
            <a:r>
              <a:rPr lang="en-GB" sz="1400" noProof="0" dirty="0" err="1">
                <a:solidFill>
                  <a:schemeClr val="bg1">
                    <a:lumMod val="50000"/>
                  </a:schemeClr>
                </a:solidFill>
              </a:rPr>
              <a:t>Windatlas</a:t>
            </a:r>
            <a:r>
              <a:rPr lang="en-GB" sz="1400" noProof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400" noProof="0" dirty="0" err="1">
                <a:solidFill>
                  <a:schemeClr val="bg1">
                    <a:lumMod val="50000"/>
                  </a:schemeClr>
                </a:solidFill>
              </a:rPr>
              <a:t>WinBin</a:t>
            </a:r>
            <a:r>
              <a:rPr lang="en-GB" sz="1400" noProof="0" dirty="0">
                <a:solidFill>
                  <a:schemeClr val="bg1">
                    <a:lumMod val="50000"/>
                  </a:schemeClr>
                </a:solidFill>
              </a:rPr>
              <a:t> II, SOPCAWIND, Windaus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u="sng" noProof="0" dirty="0">
                <a:solidFill>
                  <a:schemeClr val="bg1">
                    <a:lumMod val="50000"/>
                  </a:schemeClr>
                </a:solidFill>
              </a:rPr>
              <a:t>Publications:</a:t>
            </a:r>
            <a:r>
              <a:rPr lang="en-GB" sz="1400" noProof="0" dirty="0">
                <a:solidFill>
                  <a:schemeClr val="bg1">
                    <a:lumMod val="50000"/>
                  </a:schemeClr>
                </a:solidFill>
              </a:rPr>
              <a:t> H.-T. </a:t>
            </a:r>
            <a:r>
              <a:rPr lang="en-GB" sz="1400" noProof="0" dirty="0" err="1">
                <a:solidFill>
                  <a:schemeClr val="bg1">
                    <a:lumMod val="50000"/>
                  </a:schemeClr>
                </a:solidFill>
              </a:rPr>
              <a:t>Mengelkamp</a:t>
            </a:r>
            <a:r>
              <a:rPr lang="en-GB" sz="1400" noProof="0" dirty="0">
                <a:solidFill>
                  <a:schemeClr val="bg1">
                    <a:lumMod val="50000"/>
                  </a:schemeClr>
                </a:solidFill>
              </a:rPr>
              <a:t> et al. 2025, Schneider et al. 2021, Weiter et al. 2018 etc.</a:t>
            </a:r>
          </a:p>
        </p:txBody>
      </p:sp>
      <p:pic>
        <p:nvPicPr>
          <p:cNvPr id="20" name="Grafik 19" descr="Ein Bild, das Neon, Licht enthält.&#10;&#10;KI-generierte Inhalte können fehlerhaft sein.">
            <a:extLst>
              <a:ext uri="{FF2B5EF4-FFF2-40B4-BE49-F238E27FC236}">
                <a16:creationId xmlns:a16="http://schemas.microsoft.com/office/drawing/2014/main" id="{DE6D9FDC-048C-1967-064B-5FFD823E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4" t="8139" r="29722" b="30321"/>
          <a:stretch>
            <a:fillRect/>
          </a:stretch>
        </p:blipFill>
        <p:spPr>
          <a:xfrm>
            <a:off x="7452320" y="1708773"/>
            <a:ext cx="1013161" cy="11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7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3AD3D1-8B7C-D4D5-A005-80D53B885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5861"/>
            <a:ext cx="3178696" cy="4663963"/>
          </a:xfrm>
        </p:spPr>
        <p:txBody>
          <a:bodyPr>
            <a:normAutofit/>
          </a:bodyPr>
          <a:lstStyle/>
          <a:p>
            <a:r>
              <a:rPr lang="en-GB" dirty="0"/>
              <a:t>Work remotely</a:t>
            </a:r>
          </a:p>
          <a:p>
            <a:endParaRPr lang="en-GB" dirty="0"/>
          </a:p>
          <a:p>
            <a:r>
              <a:rPr lang="en-GB" dirty="0"/>
              <a:t>Site visits: </a:t>
            </a:r>
            <a:br>
              <a:rPr lang="en-GB" dirty="0"/>
            </a:br>
            <a:r>
              <a:rPr lang="en-GB" sz="1800" dirty="0"/>
              <a:t>drive through Germany, document planned sites or wind measurements</a:t>
            </a:r>
          </a:p>
          <a:p>
            <a:endParaRPr lang="en-GB" sz="1800" dirty="0"/>
          </a:p>
          <a:p>
            <a:r>
              <a:rPr lang="en-GB" dirty="0"/>
              <a:t>Process wind data</a:t>
            </a:r>
          </a:p>
          <a:p>
            <a:endParaRPr lang="en-GB" dirty="0"/>
          </a:p>
          <a:p>
            <a:r>
              <a:rPr lang="en-GB" dirty="0"/>
              <a:t>Work on </a:t>
            </a:r>
            <a:r>
              <a:rPr lang="en-GB" dirty="0" err="1"/>
              <a:t>Windatlas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etc. …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4E26EB-961D-04F5-0CF8-1AF14BCE4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7FBBC7-5D74-874A-BF59-136ED636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MetNet @UniHamburg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B7C5F5-854E-3D77-04B6-5795E2C0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9991DDB4-21BB-9F9F-D820-56113C417BAA}"/>
              </a:ext>
            </a:extLst>
          </p:cNvPr>
          <p:cNvSpPr txBox="1">
            <a:spLocks/>
          </p:cNvSpPr>
          <p:nvPr/>
        </p:nvSpPr>
        <p:spPr>
          <a:xfrm>
            <a:off x="457200" y="765154"/>
            <a:ext cx="3394720" cy="562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i="1" kern="1200">
                <a:solidFill>
                  <a:srgbClr val="3BA328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Student jobs</a:t>
            </a:r>
          </a:p>
        </p:txBody>
      </p:sp>
      <p:pic>
        <p:nvPicPr>
          <p:cNvPr id="12" name="Grafik 11" descr="Ein Bild, das draußen, Fahrzeug, Text, Landfahrzeug enthält.&#10;&#10;KI-generierte Inhalte können fehlerhaft sein.">
            <a:extLst>
              <a:ext uri="{FF2B5EF4-FFF2-40B4-BE49-F238E27FC236}">
                <a16:creationId xmlns:a16="http://schemas.microsoft.com/office/drawing/2014/main" id="{A841BB01-5023-2E03-3509-5A678B0BD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21606"/>
            <a:ext cx="2232248" cy="1674186"/>
          </a:xfrm>
          <a:prstGeom prst="rect">
            <a:avLst/>
          </a:prstGeom>
          <a:ln>
            <a:noFill/>
          </a:ln>
        </p:spPr>
      </p:pic>
      <p:pic>
        <p:nvPicPr>
          <p:cNvPr id="14" name="Grafik 13" descr="Ein Bild, das draußen, Himmel, Gras, Windmühle enthält.&#10;&#10;KI-generierte Inhalte können fehlerhaft sein.">
            <a:extLst>
              <a:ext uri="{FF2B5EF4-FFF2-40B4-BE49-F238E27FC236}">
                <a16:creationId xmlns:a16="http://schemas.microsoft.com/office/drawing/2014/main" id="{8F0CBF61-7442-D430-7B6F-5CFC13A52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3307296"/>
            <a:ext cx="4455368" cy="3341526"/>
          </a:xfrm>
          <a:prstGeom prst="rect">
            <a:avLst/>
          </a:prstGeom>
        </p:spPr>
      </p:pic>
      <p:pic>
        <p:nvPicPr>
          <p:cNvPr id="16" name="Grafik 15" descr="Ein Bild, das Gras, draußen, Himmel, Feld enthält.&#10;&#10;KI-generierte Inhalte können fehlerhaft sein.">
            <a:extLst>
              <a:ext uri="{FF2B5EF4-FFF2-40B4-BE49-F238E27FC236}">
                <a16:creationId xmlns:a16="http://schemas.microsoft.com/office/drawing/2014/main" id="{0E9A3D7F-F5D3-7A37-F45F-A5C7C6DCC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10177"/>
            <a:ext cx="2880792" cy="2160594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DE1CCED-CB5E-B61D-E746-ACB649403D0F}"/>
              </a:ext>
            </a:extLst>
          </p:cNvPr>
          <p:cNvCxnSpPr>
            <a:cxnSpLocks/>
          </p:cNvCxnSpPr>
          <p:nvPr/>
        </p:nvCxnSpPr>
        <p:spPr>
          <a:xfrm>
            <a:off x="4788024" y="1844824"/>
            <a:ext cx="432048" cy="0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7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91B070-C358-5FA9-1838-1296D5579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5122912" cy="3818070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/>
              <a:t>Permanent full-time position </a:t>
            </a:r>
            <a:br>
              <a:rPr lang="en-GB" sz="1800" dirty="0"/>
            </a:br>
            <a:r>
              <a:rPr lang="en-GB" sz="1800" dirty="0"/>
              <a:t>with flexible working hours</a:t>
            </a:r>
          </a:p>
          <a:p>
            <a:pPr lvl="1"/>
            <a:r>
              <a:rPr lang="en-GB" sz="1600" dirty="0"/>
              <a:t>Part-time and remote work possible</a:t>
            </a:r>
          </a:p>
          <a:p>
            <a:pPr lvl="1"/>
            <a:r>
              <a:rPr lang="en-GB" sz="1600" dirty="0"/>
              <a:t>Time recording</a:t>
            </a:r>
          </a:p>
          <a:p>
            <a:pPr lvl="1"/>
            <a:r>
              <a:rPr lang="en-GB" sz="1600" dirty="0"/>
              <a:t>Scope of work according to wishes </a:t>
            </a:r>
          </a:p>
          <a:p>
            <a:pPr lvl="1"/>
            <a:endParaRPr lang="en-GB" sz="1600" dirty="0"/>
          </a:p>
          <a:p>
            <a:r>
              <a:rPr lang="en-GB" sz="1800" dirty="0"/>
              <a:t>Personal, young and fun team </a:t>
            </a:r>
            <a:r>
              <a:rPr lang="de-DE" sz="1800" dirty="0">
                <a:sym typeface="Wingdings" panose="05000000000000000000" pitchFamily="2" charset="2"/>
              </a:rPr>
              <a:t>🦄</a:t>
            </a:r>
          </a:p>
          <a:p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>
                <a:sym typeface="Wingdings" panose="05000000000000000000" pitchFamily="2" charset="2"/>
              </a:rPr>
              <a:t>Benefits: </a:t>
            </a:r>
            <a:br>
              <a:rPr lang="en-GB" sz="1800" dirty="0">
                <a:sym typeface="Wingdings" panose="05000000000000000000" pitchFamily="2" charset="2"/>
              </a:rPr>
            </a:br>
            <a:r>
              <a:rPr lang="en-GB" sz="1800" dirty="0" err="1">
                <a:sym typeface="Wingdings" panose="05000000000000000000" pitchFamily="2" charset="2"/>
              </a:rPr>
              <a:t>Deutschlandticket</a:t>
            </a:r>
            <a:r>
              <a:rPr lang="en-GB" sz="1400" dirty="0">
                <a:sym typeface="Wingdings" panose="05000000000000000000" pitchFamily="2" charset="2"/>
              </a:rPr>
              <a:t>, </a:t>
            </a:r>
            <a:r>
              <a:rPr lang="en-GB" sz="1800" dirty="0">
                <a:sym typeface="Wingdings" panose="05000000000000000000" pitchFamily="2" charset="2"/>
              </a:rPr>
              <a:t>company pension scheme, Christmas &amp; New Year’s off etc. </a:t>
            </a:r>
          </a:p>
          <a:p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>
                <a:sym typeface="Wingdings" panose="05000000000000000000" pitchFamily="2" charset="2"/>
              </a:rPr>
              <a:t>Company trips: </a:t>
            </a:r>
            <a:br>
              <a:rPr lang="en-GB" sz="1800" dirty="0">
                <a:sym typeface="Wingdings" panose="05000000000000000000" pitchFamily="2" charset="2"/>
              </a:rPr>
            </a:br>
            <a:r>
              <a:rPr lang="en-GB" sz="1800" dirty="0">
                <a:sym typeface="Wingdings" panose="05000000000000000000" pitchFamily="2" charset="2"/>
              </a:rPr>
              <a:t>summer outing, Christmas party &amp; more </a:t>
            </a:r>
            <a:endParaRPr lang="en-GB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7BB3C7-9F1E-1D38-FC85-87E07085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7F6656-FC7C-7AA8-6E25-45098095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DMG FFM </a:t>
            </a:r>
            <a:r>
              <a:rPr lang="en-GB" dirty="0" err="1"/>
              <a:t>Berufsorientierungsmesse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8084A1-BB4A-3B4A-2C0F-223F80F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C7F-2854-4C44-A75E-0500532C449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6951FF4-DF9C-6E45-E759-6EF637BDE7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765154"/>
            <a:ext cx="3394720" cy="562213"/>
          </a:xfrm>
        </p:spPr>
        <p:txBody>
          <a:bodyPr/>
          <a:lstStyle/>
          <a:p>
            <a:r>
              <a:rPr lang="en-GB" sz="2800" dirty="0"/>
              <a:t>We offer … </a:t>
            </a:r>
          </a:p>
        </p:txBody>
      </p:sp>
      <p:pic>
        <p:nvPicPr>
          <p:cNvPr id="9" name="Grafik 8" descr="Ein Bild, das draußen, Gebäude, Himmel, Wasser enthält.&#10;&#10;Automatisch generierte Beschreibung">
            <a:extLst>
              <a:ext uri="{FF2B5EF4-FFF2-40B4-BE49-F238E27FC236}">
                <a16:creationId xmlns:a16="http://schemas.microsoft.com/office/drawing/2014/main" id="{BBE4AFA3-CEA2-AD5F-E17F-338629309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b="6738"/>
          <a:stretch/>
        </p:blipFill>
        <p:spPr>
          <a:xfrm>
            <a:off x="4788024" y="854396"/>
            <a:ext cx="4051118" cy="2383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18CC22E-84B0-45EC-618D-B648C5182DE1}"/>
              </a:ext>
            </a:extLst>
          </p:cNvPr>
          <p:cNvSpPr txBox="1"/>
          <p:nvPr/>
        </p:nvSpPr>
        <p:spPr>
          <a:xfrm>
            <a:off x="845625" y="5460270"/>
            <a:ext cx="7452749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Vacancies (but not limited to): </a:t>
            </a:r>
            <a:r>
              <a:rPr lang="en-GB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https://anemos.de/de/informationen.php#jobs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5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7817ADB-2167-B8C2-05F8-2A805DA0B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21" y="3410694"/>
            <a:ext cx="3825391" cy="1692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CC0C0D6-776D-A826-F65B-4331E236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410694"/>
            <a:ext cx="3317460" cy="1692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E57EBA3-D681-F527-22C9-2CA4F7AD86E2}"/>
              </a:ext>
            </a:extLst>
          </p:cNvPr>
          <p:cNvSpPr txBox="1"/>
          <p:nvPr/>
        </p:nvSpPr>
        <p:spPr>
          <a:xfrm>
            <a:off x="0" y="5301208"/>
            <a:ext cx="9144000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Anna Lensch</a:t>
            </a:r>
          </a:p>
          <a:p>
            <a:pPr algn="ctr"/>
            <a:r>
              <a:rPr lang="en-GB" sz="1400" i="1" noProof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Senior Expert Site Assessment</a:t>
            </a:r>
          </a:p>
          <a:p>
            <a:pPr algn="ctr"/>
            <a:endParaRPr lang="en-GB" sz="900" b="1" i="1" noProof="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="1" noProof="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anemos</a:t>
            </a:r>
            <a:r>
              <a:rPr lang="en-GB" sz="1200" b="1" noProof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Gesellschaft für </a:t>
            </a:r>
            <a:r>
              <a:rPr lang="en-GB" sz="1200" b="1" noProof="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Umweltmeteorologie</a:t>
            </a:r>
            <a:r>
              <a:rPr lang="en-GB" sz="1200" b="1" noProof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GB" sz="1200" b="1" noProof="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mbH</a:t>
            </a:r>
            <a:endParaRPr lang="en-GB" sz="1200" b="1" noProof="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="1" noProof="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Böhmsholzer</a:t>
            </a:r>
            <a:r>
              <a:rPr lang="en-GB" sz="1200" b="1" noProof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Weg 3 | 21391 </a:t>
            </a:r>
            <a:r>
              <a:rPr lang="en-GB" sz="1200" b="1" noProof="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Reppenstedt</a:t>
            </a:r>
            <a:r>
              <a:rPr lang="en-GB" sz="1200" b="1" noProof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| Germany</a:t>
            </a:r>
          </a:p>
          <a:p>
            <a:pPr algn="ctr"/>
            <a:r>
              <a:rPr lang="en-GB" sz="1200" b="1" dirty="0">
                <a:solidFill>
                  <a:srgbClr val="008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anna</a:t>
            </a:r>
            <a:r>
              <a:rPr lang="en-GB" sz="1200" b="1" noProof="0" dirty="0">
                <a:solidFill>
                  <a:srgbClr val="008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  <a:r>
              <a:rPr lang="en-GB" sz="1200" b="1" dirty="0" err="1">
                <a:solidFill>
                  <a:srgbClr val="008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lensch</a:t>
            </a:r>
            <a:r>
              <a:rPr lang="en-GB" sz="1200" b="1" noProof="0" dirty="0">
                <a:solidFill>
                  <a:srgbClr val="008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@anemos.de | www.anemos.de</a:t>
            </a:r>
            <a:endParaRPr lang="en-GB" sz="1200" b="1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AA25DC-9FBE-3A4C-553D-809A6BBC9C1B}"/>
              </a:ext>
            </a:extLst>
          </p:cNvPr>
          <p:cNvSpPr txBox="1"/>
          <p:nvPr/>
        </p:nvSpPr>
        <p:spPr>
          <a:xfrm>
            <a:off x="941602" y="2305246"/>
            <a:ext cx="7412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noProof="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GB" noProof="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noProof="0" dirty="0">
                <a:solidFill>
                  <a:schemeClr val="bg1">
                    <a:lumMod val="95000"/>
                  </a:schemeClr>
                </a:solidFill>
              </a:rPr>
              <a:t>For any job enquiries, feel free to contact either me or one of my colleagues :)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08069D-694F-75B4-6D0D-09F05B2CC755}"/>
              </a:ext>
            </a:extLst>
          </p:cNvPr>
          <p:cNvSpPr txBox="1"/>
          <p:nvPr/>
        </p:nvSpPr>
        <p:spPr>
          <a:xfrm>
            <a:off x="0" y="144073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i="1" noProof="0" dirty="0">
                <a:solidFill>
                  <a:schemeClr val="bg1">
                    <a:lumMod val="95000"/>
                  </a:schemeClr>
                </a:solidFill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32305018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1213</Words>
  <Application>Microsoft Office PowerPoint</Application>
  <PresentationFormat>Bildschirmpräsentation (4:3)</PresentationFormat>
  <Paragraphs>290</Paragraphs>
  <Slides>20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Verdana</vt:lpstr>
      <vt:lpstr>Wingdings</vt:lpstr>
      <vt:lpstr>Larissa-Design</vt:lpstr>
      <vt:lpstr>Benutzerdefiniertes Design</vt:lpstr>
      <vt:lpstr>PowerPoint-Präsentation</vt:lpstr>
      <vt:lpstr>PowerPoint-Präsentation</vt:lpstr>
      <vt:lpstr>PowerPoint-Präsentation</vt:lpstr>
      <vt:lpstr>1. Site assessment</vt:lpstr>
      <vt:lpstr>2. Power performance analysis</vt:lpstr>
      <vt:lpstr>4.</vt:lpstr>
      <vt:lpstr>PowerPoint-Präsentation</vt:lpstr>
      <vt:lpstr>PowerPoint-Präsentation</vt:lpstr>
      <vt:lpstr>PowerPoint-Präsentation</vt:lpstr>
      <vt:lpstr>Attachments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Windows-Benutzer</dc:creator>
  <cp:lastModifiedBy>Anna Lensch</cp:lastModifiedBy>
  <cp:revision>2047</cp:revision>
  <cp:lastPrinted>2025-11-18T14:33:44Z</cp:lastPrinted>
  <dcterms:created xsi:type="dcterms:W3CDTF">2010-04-12T13:53:48Z</dcterms:created>
  <dcterms:modified xsi:type="dcterms:W3CDTF">2025-11-18T14:34:01Z</dcterms:modified>
</cp:coreProperties>
</file>