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13"/>
  </p:notesMasterIdLst>
  <p:sldIdLst>
    <p:sldId id="260" r:id="rId2"/>
    <p:sldId id="304" r:id="rId3"/>
    <p:sldId id="295" r:id="rId4"/>
    <p:sldId id="297" r:id="rId5"/>
    <p:sldId id="299" r:id="rId6"/>
    <p:sldId id="380" r:id="rId7"/>
    <p:sldId id="379" r:id="rId8"/>
    <p:sldId id="345" r:id="rId9"/>
    <p:sldId id="372" r:id="rId10"/>
    <p:sldId id="273" r:id="rId11"/>
    <p:sldId id="26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894"/>
    <a:srgbClr val="004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1487" autoAdjust="0"/>
  </p:normalViewPr>
  <p:slideViewPr>
    <p:cSldViewPr snapToGrid="0">
      <p:cViewPr varScale="1">
        <p:scale>
          <a:sx n="103" d="100"/>
          <a:sy n="103" d="100"/>
        </p:scale>
        <p:origin x="7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53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D26CB-AC54-4441-A0C0-1BA4990ECFE0}" type="datetimeFigureOut">
              <a:rPr lang="de-DE" smtClean="0"/>
              <a:t>17.11.2025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E95E1-721E-40F8-AC0E-D368F476DD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5014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95E1-721E-40F8-AC0E-D368F476DD7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1632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Foto Schornsteine von </a:t>
            </a:r>
            <a:r>
              <a:rPr lang="de-DE" dirty="0" err="1"/>
              <a:t>Pixabay</a:t>
            </a:r>
            <a:r>
              <a:rPr lang="de-DE" dirty="0"/>
              <a:t>: https://pixabay.com/de/service/terms/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717000-A1D5-41A5-9441-9D95320F4978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1340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Foto Schornsteine von </a:t>
            </a:r>
            <a:r>
              <a:rPr lang="de-DE" dirty="0" err="1"/>
              <a:t>Pixabay</a:t>
            </a:r>
            <a:r>
              <a:rPr lang="de-DE" dirty="0"/>
              <a:t>: https://pixabay.com/de/service/terms/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717000-A1D5-41A5-9441-9D95320F4978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5303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95E1-721E-40F8-AC0E-D368F476DD7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2282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95E1-721E-40F8-AC0E-D368F476DD7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66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88324" y="2681297"/>
            <a:ext cx="11903676" cy="4182256"/>
          </a:xfrm>
          <a:prstGeom prst="rect">
            <a:avLst/>
          </a:prstGeom>
          <a:solidFill>
            <a:srgbClr val="24489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de-DE" sz="3600" dirty="0">
              <a:solidFill>
                <a:srgbClr val="244894"/>
              </a:solidFill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53657" y="1701384"/>
            <a:ext cx="9144000" cy="952006"/>
          </a:xfr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de-DE" dirty="0"/>
              <a:t>Startfolie -Titel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3657" y="2825647"/>
            <a:ext cx="9144000" cy="1655762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F1189-E83C-463A-875A-E3DA499EF91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053657" y="4633998"/>
            <a:ext cx="9144000" cy="12033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Veranstaltung, Datum, Name 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78" y="5292677"/>
            <a:ext cx="1663908" cy="173323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403" y="455202"/>
            <a:ext cx="1151718" cy="71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92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42013"/>
            <a:ext cx="3932237" cy="1315387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6BAC-5A31-4888-BFDF-356B5E6D23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0832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74557"/>
            <a:ext cx="3932237" cy="1382843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6BAC-5A31-4888-BFDF-356B5E6D23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6138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89134" y="2681297"/>
            <a:ext cx="11902866" cy="4182256"/>
          </a:xfrm>
          <a:prstGeom prst="rect">
            <a:avLst/>
          </a:prstGeom>
          <a:solidFill>
            <a:srgbClr val="24489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de-DE" sz="3600" dirty="0">
              <a:solidFill>
                <a:srgbClr val="244894"/>
              </a:solidFill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4457" y="1701384"/>
            <a:ext cx="10363200" cy="952006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de-DE" dirty="0"/>
              <a:t>Folie zur Kapiteltrennung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4457" y="2825647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6BAC-5A31-4888-BFDF-356B5E6D230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0600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n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4457" y="1701384"/>
            <a:ext cx="10363200" cy="952006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de-DE" dirty="0" err="1"/>
              <a:t>Endfolie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6BAC-5A31-4888-BFDF-356B5E6D230F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268720" y="3497580"/>
            <a:ext cx="5567680" cy="269049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2000" baseline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Vorname Nachname, FZK, Adresse, Telefonnummer, Email 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75" y="5373750"/>
            <a:ext cx="1558209" cy="11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3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6BAC-5A31-4888-BFDF-356B5E6D23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6683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1363245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2178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6BAC-5A31-4888-BFDF-356B5E6D23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9877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6BAC-5A31-4888-BFDF-356B5E6D23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6839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52073"/>
            <a:ext cx="10515600" cy="103861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6BAC-5A31-4888-BFDF-356B5E6D23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823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6BAC-5A31-4888-BFDF-356B5E6D23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8569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6BAC-5A31-4888-BFDF-356B5E6D23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4593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52477"/>
            <a:ext cx="10515600" cy="938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06BAC-5A31-4888-BFDF-356B5E6D230F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11200" y="296864"/>
            <a:ext cx="47259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1200" b="1" dirty="0">
                <a:solidFill>
                  <a:srgbClr val="244894"/>
                </a:solidFill>
                <a:latin typeface="Arial" charset="0"/>
              </a:rPr>
              <a:t>Hessisches Landesamt für Naturschutz, Umwelt und Geologie</a:t>
            </a:r>
          </a:p>
        </p:txBody>
      </p:sp>
      <p:pic>
        <p:nvPicPr>
          <p:cNvPr id="12" name="Picture 4" descr="Streifen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29051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HM_RGB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5985" y="377825"/>
            <a:ext cx="6381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28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0489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linkedin.com/company/hlnug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hyperlink" Target="https://www.instagram.com/hlnug_hesse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klimaportal.hlnug.de/klima-der-zukunft" TargetMode="External"/><Relationship Id="rId5" Type="http://schemas.openxmlformats.org/officeDocument/2006/relationships/hyperlink" Target="https://klimaportal.hlnug.de/wetterextreme" TargetMode="External"/><Relationship Id="rId4" Type="http://schemas.openxmlformats.org/officeDocument/2006/relationships/hyperlink" Target="https://klimaportal.hlnug.de/witterungsberich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Luftqualität und Klimawandel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Arbeitsfelder im Hessischen Landesamt für Naturschutz, Umwelt und Geologie (HLNUG)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1189-E83C-463A-875A-E3DA499EF91A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e-DE" dirty="0"/>
              <a:t>Berufsbildungsmesse der DMG</a:t>
            </a:r>
          </a:p>
          <a:p>
            <a:r>
              <a:rPr lang="de-DE" dirty="0"/>
              <a:t>19.11.2025</a:t>
            </a:r>
          </a:p>
          <a:p>
            <a:r>
              <a:rPr lang="de-DE" dirty="0"/>
              <a:t>Dr. Diana Rose &amp; PD Dr. Heike Hübener, HLNUG</a:t>
            </a:r>
          </a:p>
        </p:txBody>
      </p:sp>
    </p:spTree>
    <p:extLst>
      <p:ext uri="{BB962C8B-B14F-4D97-AF65-F5344CB8AC3E}">
        <p14:creationId xmlns:p14="http://schemas.microsoft.com/office/powerpoint/2010/main" val="673449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7766" y="527575"/>
            <a:ext cx="10297942" cy="851081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de-DE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Aufgaben für Meteorologinnen und Meteorologen: </a:t>
            </a:r>
            <a:br>
              <a:rPr lang="de-DE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r>
              <a:rPr lang="de-DE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Projektergebnisse verstehen, bewerten, erklären</a:t>
            </a:r>
            <a:endParaRPr lang="de-DE" sz="28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6BAC-5A31-4888-BFDF-356B5E6D230F}" type="slidenum">
              <a:rPr lang="de-DE" smtClean="0"/>
              <a:t>10</a:t>
            </a:fld>
            <a:endParaRPr lang="de-DE"/>
          </a:p>
        </p:txBody>
      </p:sp>
      <p:sp>
        <p:nvSpPr>
          <p:cNvPr id="19" name="Titel 1"/>
          <p:cNvSpPr txBox="1">
            <a:spLocks/>
          </p:cNvSpPr>
          <p:nvPr/>
        </p:nvSpPr>
        <p:spPr>
          <a:xfrm>
            <a:off x="1240109" y="1709018"/>
            <a:ext cx="3590074" cy="70366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100" dirty="0">
                <a:solidFill>
                  <a:srgbClr val="244894"/>
                </a:solidFill>
                <a:latin typeface="Calibri" pitchFamily="34" charset="0"/>
              </a:rPr>
              <a:t>Anzahl heiße Tage pro Jahr 1971-2000</a:t>
            </a: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7066762" y="1709018"/>
            <a:ext cx="3166805" cy="70366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100" dirty="0">
                <a:solidFill>
                  <a:srgbClr val="244894"/>
                </a:solidFill>
                <a:latin typeface="Calibri" pitchFamily="34" charset="0"/>
              </a:rPr>
              <a:t>Anzahl heiße Tage pro Jahr 2031-2060</a:t>
            </a:r>
          </a:p>
        </p:txBody>
      </p:sp>
      <p:cxnSp>
        <p:nvCxnSpPr>
          <p:cNvPr id="27" name="Gerade Verbindung mit Pfeil 26"/>
          <p:cNvCxnSpPr/>
          <p:nvPr/>
        </p:nvCxnSpPr>
        <p:spPr>
          <a:xfrm>
            <a:off x="4726829" y="2060848"/>
            <a:ext cx="200329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fik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766" y="2506612"/>
            <a:ext cx="5324412" cy="3823813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1786" y="2505241"/>
            <a:ext cx="5335364" cy="3825184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7528993" y="2264119"/>
            <a:ext cx="224234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350" dirty="0">
                <a:solidFill>
                  <a:srgbClr val="244894"/>
                </a:solidFill>
                <a:latin typeface="Calibri" pitchFamily="34" charset="0"/>
              </a:rPr>
              <a:t>A1B-Szenario, ähnlich RCP6.0</a:t>
            </a:r>
            <a:endParaRPr lang="de-DE" sz="135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101A80B-5BF0-4A62-8EE2-06AE223E4E4F}"/>
              </a:ext>
            </a:extLst>
          </p:cNvPr>
          <p:cNvSpPr txBox="1"/>
          <p:nvPr/>
        </p:nvSpPr>
        <p:spPr>
          <a:xfrm>
            <a:off x="2430915" y="1339365"/>
            <a:ext cx="6787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244894"/>
                </a:solidFill>
                <a:latin typeface="+mn-lt"/>
                <a:ea typeface="+mn-ea"/>
                <a:cs typeface="+mn-cs"/>
              </a:rPr>
              <a:t>Simulation der Hitzebelastung in Wiesbaden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94445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6BAC-5A31-4888-BFDF-356B5E6D230F}" type="slidenum">
              <a:rPr lang="de-DE" smtClean="0"/>
              <a:t>11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6512767" y="3602422"/>
            <a:ext cx="5305704" cy="2863692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Dr. Diana Rose</a:t>
            </a:r>
          </a:p>
          <a:p>
            <a:r>
              <a:rPr lang="de-DE" dirty="0"/>
              <a:t>PD Dr. Heike Hübener</a:t>
            </a:r>
          </a:p>
          <a:p>
            <a:r>
              <a:rPr lang="de-DE" dirty="0"/>
              <a:t>Hessisches Landesamt für Naturschutz, Umwelt und Geologie</a:t>
            </a:r>
          </a:p>
          <a:p>
            <a:r>
              <a:rPr lang="de-DE" dirty="0"/>
              <a:t>Rheingaustr. 186</a:t>
            </a:r>
          </a:p>
          <a:p>
            <a:r>
              <a:rPr lang="de-DE" dirty="0"/>
              <a:t>65203 Wiesbaden</a:t>
            </a:r>
          </a:p>
          <a:p>
            <a:r>
              <a:rPr lang="de-DE" dirty="0"/>
              <a:t>diana.rose@hlnug.hessen.de</a:t>
            </a:r>
          </a:p>
          <a:p>
            <a:r>
              <a:rPr lang="de-DE" dirty="0"/>
              <a:t>heike.huebener@hlnug.hessen.de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6709882-B50F-407B-82D7-3C0870F8592B}"/>
              </a:ext>
            </a:extLst>
          </p:cNvPr>
          <p:cNvGrpSpPr/>
          <p:nvPr/>
        </p:nvGrpSpPr>
        <p:grpSpPr>
          <a:xfrm>
            <a:off x="2283155" y="5706899"/>
            <a:ext cx="3286957" cy="1151101"/>
            <a:chOff x="533400" y="5940199"/>
            <a:chExt cx="2268760" cy="780761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3E7AD4DA-0A00-40E5-9F60-03D2587E3B44}"/>
                </a:ext>
              </a:extLst>
            </p:cNvPr>
            <p:cNvSpPr txBox="1"/>
            <p:nvPr/>
          </p:nvSpPr>
          <p:spPr>
            <a:xfrm>
              <a:off x="533400" y="6295202"/>
              <a:ext cx="2268760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de-DE" sz="1400" baseline="30000" dirty="0"/>
                <a:t>Das HLNUG auf LinkedIn</a:t>
              </a:r>
            </a:p>
            <a:p>
              <a:pPr algn="ctr">
                <a:lnSpc>
                  <a:spcPts val="1300"/>
                </a:lnSpc>
              </a:pPr>
              <a:r>
                <a:rPr lang="de-DE" sz="1400" b="1" baseline="30000" dirty="0">
                  <a:solidFill>
                    <a:srgbClr val="244894"/>
                  </a:solidFill>
                </a:rPr>
                <a:t>linkedin.com/company/hlnug</a:t>
              </a:r>
            </a:p>
          </p:txBody>
        </p:sp>
        <p:pic>
          <p:nvPicPr>
            <p:cNvPr id="8" name="Grafik 7">
              <a:hlinkClick r:id="rId2"/>
              <a:extLst>
                <a:ext uri="{FF2B5EF4-FFF2-40B4-BE49-F238E27FC236}">
                  <a16:creationId xmlns:a16="http://schemas.microsoft.com/office/drawing/2014/main" id="{492226B2-BF7F-4F1B-80E9-4BA6E66CC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356" y="5940199"/>
              <a:ext cx="354848" cy="321372"/>
            </a:xfrm>
            <a:prstGeom prst="rect">
              <a:avLst/>
            </a:prstGeom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1EA015F-AAA4-4559-8059-3A51D23D48F3}"/>
              </a:ext>
            </a:extLst>
          </p:cNvPr>
          <p:cNvGrpSpPr/>
          <p:nvPr/>
        </p:nvGrpSpPr>
        <p:grpSpPr>
          <a:xfrm>
            <a:off x="4761563" y="5717997"/>
            <a:ext cx="2525808" cy="923837"/>
            <a:chOff x="2627784" y="5849790"/>
            <a:chExt cx="2268760" cy="802895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D76E613A-5C34-4819-9E14-52A10E9AB877}"/>
                </a:ext>
              </a:extLst>
            </p:cNvPr>
            <p:cNvSpPr txBox="1"/>
            <p:nvPr/>
          </p:nvSpPr>
          <p:spPr>
            <a:xfrm>
              <a:off x="2627784" y="6295202"/>
              <a:ext cx="2268760" cy="357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de-DE" sz="1400" baseline="30000" dirty="0">
                  <a:solidFill>
                    <a:srgbClr val="244894"/>
                  </a:solidFill>
                </a:rPr>
                <a:t>Das HLNUG auf Instagram</a:t>
              </a:r>
            </a:p>
            <a:p>
              <a:pPr algn="ctr">
                <a:lnSpc>
                  <a:spcPts val="1300"/>
                </a:lnSpc>
              </a:pPr>
              <a:r>
                <a:rPr lang="de-DE" sz="1400" b="1" baseline="30000" dirty="0">
                  <a:solidFill>
                    <a:srgbClr val="244894"/>
                  </a:solidFill>
                </a:rPr>
                <a:t>@hlnug_hessen</a:t>
              </a:r>
            </a:p>
          </p:txBody>
        </p:sp>
        <p:pic>
          <p:nvPicPr>
            <p:cNvPr id="11" name="Grafik 10">
              <a:hlinkClick r:id="rId4"/>
              <a:extLst>
                <a:ext uri="{FF2B5EF4-FFF2-40B4-BE49-F238E27FC236}">
                  <a16:creationId xmlns:a16="http://schemas.microsoft.com/office/drawing/2014/main" id="{29866B63-3C7D-4AF0-8CDF-5AF8759E9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1478" y="5849790"/>
              <a:ext cx="411782" cy="4117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5031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15317"/>
            <a:ext cx="10515600" cy="938213"/>
          </a:xfrm>
        </p:spPr>
        <p:txBody>
          <a:bodyPr>
            <a:noAutofit/>
          </a:bodyPr>
          <a:lstStyle/>
          <a:p>
            <a:r>
              <a:rPr lang="de-DE" dirty="0"/>
              <a:t>Das HLNUG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94360" y="1492570"/>
            <a:ext cx="9068624" cy="46858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de-DE" sz="1800" dirty="0"/>
              <a:t>technisch-wissenschaftliche Umweltbehörde, dem Hessischen Ministerium für Landwirtschaft und Umwelt, Weinbau, Forsten, Jagd und Heimat unterstellt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de-DE" sz="1800" dirty="0"/>
              <a:t>wesentliche Umweltmedien (Wasser, Boden, Luft, Klima, naturschutzrelevante Lebensräume und Arten) in Hessen werden untersucht und überwacht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de-DE" sz="1800" dirty="0"/>
              <a:t>Daten und Informationen zum Zustand und zur Veränderung der Umweltmedien werden erfasst, gesammelt, aufbereitet, bewertet und öffentlich zugänglich gemacht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de-DE" sz="1800" dirty="0"/>
              <a:t>Konzepte, Handlungsempfehlungen und Gutachten werden erstellt und damit Ministerien und andere Behörden wissenschaftlich, fachspezifisch und praxisbezogen beraten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de-DE" sz="1800" dirty="0"/>
              <a:t>Fachkreise und Öffentlichkeit werden regelmäßig durch Veröffentlichungen, Veranstaltungen und das Internet informiert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de-DE" sz="1800" dirty="0"/>
              <a:t>Arbeitsfelder für Meteorologinnen und Meteorologen: </a:t>
            </a:r>
            <a:br>
              <a:rPr lang="de-DE" sz="1800" dirty="0"/>
            </a:br>
            <a:r>
              <a:rPr lang="de-DE" sz="1800" dirty="0"/>
              <a:t>	Luftreinhaltung</a:t>
            </a:r>
            <a:br>
              <a:rPr lang="de-DE" sz="1800" dirty="0"/>
            </a:br>
            <a:r>
              <a:rPr lang="de-DE" sz="1800" dirty="0"/>
              <a:t>	Fachzentrum Klimawandel und Anpassungen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6BAC-5A31-4888-BFDF-356B5E6D230F}" type="slidenum">
              <a:rPr lang="de-DE" smtClean="0"/>
              <a:t>2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677AF72-8524-4BE6-AC39-68FBB8A55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984" y="4900799"/>
            <a:ext cx="2333750" cy="174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31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 bwMode="auto">
          <a:xfrm>
            <a:off x="778326" y="729129"/>
            <a:ext cx="8228013" cy="7628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de-DE" altLang="de-DE" dirty="0">
                <a:cs typeface="Arial" panose="020B0604020202020204" pitchFamily="34" charset="0"/>
              </a:rPr>
              <a:t>Luftreinhaltung</a:t>
            </a:r>
          </a:p>
        </p:txBody>
      </p:sp>
      <p:sp>
        <p:nvSpPr>
          <p:cNvPr id="6147" name="Inhaltsplatzhalter 2"/>
          <p:cNvSpPr>
            <a:spLocks noGrp="1"/>
          </p:cNvSpPr>
          <p:nvPr>
            <p:ph idx="1"/>
          </p:nvPr>
        </p:nvSpPr>
        <p:spPr bwMode="auto">
          <a:xfrm>
            <a:off x="827753" y="2573759"/>
            <a:ext cx="2665090" cy="29432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lvl="1" indent="0">
              <a:lnSpc>
                <a:spcPct val="100000"/>
              </a:lnSpc>
              <a:spcBef>
                <a:spcPts val="1800"/>
              </a:spcBef>
              <a:buNone/>
              <a:tabLst>
                <a:tab pos="446088" algn="l"/>
              </a:tabLst>
            </a:pPr>
            <a:r>
              <a:rPr lang="de-DE" altLang="de-DE" sz="1800" dirty="0">
                <a:solidFill>
                  <a:srgbClr val="244894"/>
                </a:solidFill>
              </a:rPr>
              <a:t>Wie gut ist die Luft in Hessen?</a:t>
            </a:r>
          </a:p>
          <a:p>
            <a:pPr marL="0" lvl="1" indent="0">
              <a:lnSpc>
                <a:spcPct val="100000"/>
              </a:lnSpc>
              <a:spcBef>
                <a:spcPts val="1800"/>
              </a:spcBef>
              <a:buNone/>
              <a:tabLst>
                <a:tab pos="446088" algn="l"/>
              </a:tabLst>
            </a:pPr>
            <a:r>
              <a:rPr lang="de-DE" altLang="de-DE" sz="1800" dirty="0">
                <a:solidFill>
                  <a:srgbClr val="244894"/>
                </a:solidFill>
              </a:rPr>
              <a:t>Werden alle gesetzlich vorgegebenen Grenzwerte für Luftschadstoffe eingehalten?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endParaRPr lang="de-DE" altLang="de-DE" sz="1200" dirty="0">
              <a:solidFill>
                <a:srgbClr val="244894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6BAC-5A31-4888-BFDF-356B5E6D230F}" type="slidenum">
              <a:rPr lang="de-DE" smtClean="0"/>
              <a:t>3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5C569F7-B370-4B81-90FE-94DD87642F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2270" y="1413210"/>
            <a:ext cx="3423068" cy="4943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49929D4-615F-4BE7-99AB-8DDE78A5BF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0" r="38450"/>
          <a:stretch/>
        </p:blipFill>
        <p:spPr>
          <a:xfrm rot="16200000">
            <a:off x="7576301" y="770578"/>
            <a:ext cx="2523982" cy="2967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9F2D896-0D49-4FAD-B2F5-23194D98E0A5}"/>
              </a:ext>
            </a:extLst>
          </p:cNvPr>
          <p:cNvSpPr txBox="1"/>
          <p:nvPr/>
        </p:nvSpPr>
        <p:spPr>
          <a:xfrm>
            <a:off x="7151280" y="3924516"/>
            <a:ext cx="4260593" cy="254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85750" indent="-285750" defTabSz="9144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400">
                <a:solidFill>
                  <a:srgbClr val="244894"/>
                </a:solidFill>
              </a:defRPr>
            </a:lvl1pPr>
            <a:lvl2pPr marL="538163" lvl="1" indent="-177800" defTabSz="91440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tabLst>
                <a:tab pos="446088" algn="l"/>
              </a:tabLst>
              <a:defRPr sz="2000">
                <a:solidFill>
                  <a:srgbClr val="244894"/>
                </a:solidFill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1" indent="0">
              <a:buNone/>
            </a:pPr>
            <a:r>
              <a:rPr lang="de-DE" altLang="de-DE" sz="1800" dirty="0"/>
              <a:t>Messnetz mit 35 vollautomatisierten Luftmessstationen sowie zahlreiche zusätzliche Probenahmestellen für Gase und Staub</a:t>
            </a:r>
          </a:p>
          <a:p>
            <a:pPr marL="0" lvl="1" indent="0">
              <a:buNone/>
            </a:pPr>
            <a:r>
              <a:rPr lang="de-DE" altLang="de-DE" sz="1800" dirty="0"/>
              <a:t>überwacht werden z.B. Stickstoffdioxid, Ozon, Feinstaub PM</a:t>
            </a:r>
            <a:r>
              <a:rPr lang="de-DE" altLang="de-DE" sz="1800" baseline="-25000" dirty="0"/>
              <a:t>10</a:t>
            </a:r>
            <a:r>
              <a:rPr lang="de-DE" altLang="de-DE" sz="1800" dirty="0"/>
              <a:t> und PM</a:t>
            </a:r>
            <a:r>
              <a:rPr lang="de-DE" altLang="de-DE" sz="1800" baseline="-25000" dirty="0"/>
              <a:t>2,5</a:t>
            </a:r>
            <a:r>
              <a:rPr lang="de-DE" altLang="de-DE" sz="1800" dirty="0"/>
              <a:t>, Ruß, ultrafeine Partikel</a:t>
            </a:r>
          </a:p>
          <a:p>
            <a:pPr marL="0" lvl="1" indent="0">
              <a:buNone/>
            </a:pPr>
            <a:endParaRPr lang="de-DE" altLang="de-DE" sz="1800" dirty="0"/>
          </a:p>
        </p:txBody>
      </p:sp>
    </p:spTree>
    <p:extLst>
      <p:ext uri="{BB962C8B-B14F-4D97-AF65-F5344CB8AC3E}">
        <p14:creationId xmlns:p14="http://schemas.microsoft.com/office/powerpoint/2010/main" val="3602467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 bwMode="auto">
          <a:xfrm>
            <a:off x="645833" y="698553"/>
            <a:ext cx="8228013" cy="536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de-DE" altLang="de-DE" dirty="0">
                <a:cs typeface="Arial" panose="020B0604020202020204" pitchFamily="34" charset="0"/>
              </a:rPr>
              <a:t>Luftreinhaltung – Tätigkeitsbereiche</a:t>
            </a:r>
          </a:p>
        </p:txBody>
      </p:sp>
      <p:sp>
        <p:nvSpPr>
          <p:cNvPr id="6147" name="Inhaltsplatzhalter 2"/>
          <p:cNvSpPr>
            <a:spLocks noGrp="1"/>
          </p:cNvSpPr>
          <p:nvPr>
            <p:ph idx="1"/>
          </p:nvPr>
        </p:nvSpPr>
        <p:spPr bwMode="auto">
          <a:xfrm>
            <a:off x="645833" y="1452278"/>
            <a:ext cx="7583767" cy="49520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altLang="de-DE" sz="2000" dirty="0">
                <a:solidFill>
                  <a:srgbClr val="244894"/>
                </a:solidFill>
              </a:rPr>
              <a:t>Prüfung der Messwerte auf Plausibilität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altLang="de-DE" sz="2000" dirty="0">
                <a:solidFill>
                  <a:srgbClr val="244894"/>
                </a:solidFill>
              </a:rPr>
              <a:t>Berichterstattung der Messwerte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altLang="de-DE" sz="2000" dirty="0">
                <a:solidFill>
                  <a:srgbClr val="244894"/>
                </a:solidFill>
              </a:rPr>
              <a:t>Auswertung der Messwerte hinsichtlich</a:t>
            </a:r>
            <a:br>
              <a:rPr lang="de-DE" altLang="de-DE" sz="2000" dirty="0">
                <a:solidFill>
                  <a:srgbClr val="244894"/>
                </a:solidFill>
              </a:rPr>
            </a:br>
            <a:r>
              <a:rPr lang="de-DE" altLang="de-DE" sz="2000" dirty="0">
                <a:solidFill>
                  <a:srgbClr val="244894"/>
                </a:solidFill>
              </a:rPr>
              <a:t>besonderer Fragestellungen (z.B. Quellen-</a:t>
            </a:r>
            <a:br>
              <a:rPr lang="de-DE" altLang="de-DE" sz="2000" dirty="0">
                <a:solidFill>
                  <a:srgbClr val="244894"/>
                </a:solidFill>
              </a:rPr>
            </a:br>
            <a:r>
              <a:rPr lang="de-DE" altLang="de-DE" sz="2000" dirty="0" err="1">
                <a:solidFill>
                  <a:srgbClr val="244894"/>
                </a:solidFill>
              </a:rPr>
              <a:t>zuordnung</a:t>
            </a:r>
            <a:r>
              <a:rPr lang="de-DE" altLang="de-DE" sz="2000" dirty="0">
                <a:solidFill>
                  <a:srgbClr val="244894"/>
                </a:solidFill>
              </a:rPr>
              <a:t>, Trends)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altLang="de-DE" sz="2000" dirty="0">
                <a:solidFill>
                  <a:srgbClr val="244894"/>
                </a:solidFill>
              </a:rPr>
              <a:t>Qualitätssicherung der Messungen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altLang="de-DE" sz="2000" dirty="0">
                <a:solidFill>
                  <a:srgbClr val="244894"/>
                </a:solidFill>
              </a:rPr>
              <a:t>Ausbreitungsrechnungen für Beurteilung </a:t>
            </a:r>
            <a:br>
              <a:rPr lang="de-DE" altLang="de-DE" sz="2000" dirty="0">
                <a:solidFill>
                  <a:srgbClr val="244894"/>
                </a:solidFill>
              </a:rPr>
            </a:br>
            <a:r>
              <a:rPr lang="de-DE" altLang="de-DE" sz="2000" dirty="0">
                <a:solidFill>
                  <a:srgbClr val="244894"/>
                </a:solidFill>
              </a:rPr>
              <a:t>der Luftqualität in der Fläche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altLang="de-DE" sz="2000" dirty="0">
                <a:solidFill>
                  <a:srgbClr val="244894"/>
                </a:solidFill>
              </a:rPr>
              <a:t>Öffentlichkeitsarbeit (Vorträge, Interviews,</a:t>
            </a:r>
            <a:br>
              <a:rPr lang="de-DE" altLang="de-DE" sz="2000" dirty="0">
                <a:solidFill>
                  <a:srgbClr val="244894"/>
                </a:solidFill>
              </a:rPr>
            </a:br>
            <a:r>
              <a:rPr lang="de-DE" altLang="de-DE" sz="2000" dirty="0">
                <a:solidFill>
                  <a:srgbClr val="244894"/>
                </a:solidFill>
              </a:rPr>
              <a:t>Beantwortung von Anfragen aus Politik </a:t>
            </a:r>
            <a:br>
              <a:rPr lang="de-DE" altLang="de-DE" sz="2000" dirty="0">
                <a:solidFill>
                  <a:srgbClr val="244894"/>
                </a:solidFill>
              </a:rPr>
            </a:br>
            <a:r>
              <a:rPr lang="de-DE" altLang="de-DE" sz="2000" dirty="0">
                <a:solidFill>
                  <a:srgbClr val="244894"/>
                </a:solidFill>
              </a:rPr>
              <a:t>und Öffentlichkeit)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de-DE" altLang="de-DE" sz="1400" dirty="0">
              <a:solidFill>
                <a:srgbClr val="244894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6BAC-5A31-4888-BFDF-356B5E6D230F}" type="slidenum">
              <a:rPr lang="de-DE" smtClean="0"/>
              <a:t>4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6184C5F-BF16-4B33-A4AD-4297D64AF7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2" t="49937" r="25000"/>
          <a:stretch/>
        </p:blipFill>
        <p:spPr>
          <a:xfrm>
            <a:off x="9772426" y="3805881"/>
            <a:ext cx="2160725" cy="2157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2638FCA-8B05-44CC-92A6-98F56621ED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2" t="49937" r="50001"/>
          <a:stretch/>
        </p:blipFill>
        <p:spPr>
          <a:xfrm>
            <a:off x="7981177" y="886365"/>
            <a:ext cx="2530303" cy="2526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38210D-C7C8-4183-BAFF-9C86FDE9DF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462" y="4093960"/>
            <a:ext cx="3474720" cy="2310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0185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 bwMode="auto">
          <a:xfrm>
            <a:off x="663763" y="709679"/>
            <a:ext cx="8228013" cy="5857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de-DE" altLang="de-DE" dirty="0">
                <a:cs typeface="Arial" panose="020B0604020202020204" pitchFamily="34" charset="0"/>
              </a:rPr>
              <a:t>Luftreinhaltung – Aktuelle Fragestellungen</a:t>
            </a:r>
          </a:p>
        </p:txBody>
      </p:sp>
      <p:sp>
        <p:nvSpPr>
          <p:cNvPr id="6147" name="Inhaltsplatzhalter 2"/>
          <p:cNvSpPr>
            <a:spLocks noGrp="1"/>
          </p:cNvSpPr>
          <p:nvPr>
            <p:ph idx="1"/>
          </p:nvPr>
        </p:nvSpPr>
        <p:spPr bwMode="auto">
          <a:xfrm>
            <a:off x="663763" y="1707953"/>
            <a:ext cx="6224325" cy="46007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altLang="de-DE" sz="2000" dirty="0">
                <a:solidFill>
                  <a:srgbClr val="244894"/>
                </a:solidFill>
              </a:rPr>
              <a:t>Der Flugbetrieb am Flughafen Frankfurt als große Quelle für ultrafeine Partikel: Wie wirkt sich das auf die Luftqualität im Rhein-Main-Gebiet aus?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altLang="de-DE" sz="2000" dirty="0">
                <a:solidFill>
                  <a:srgbClr val="244894"/>
                </a:solidFill>
              </a:rPr>
              <a:t>Entwicklungen der Feinstaubbelastung: Die Bedeutung des Kfz-Verkehrs als Quelle nimmt ab, gibt es neue relevante Quellen?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altLang="de-DE" sz="2000" dirty="0">
                <a:solidFill>
                  <a:srgbClr val="244894"/>
                </a:solidFill>
              </a:rPr>
              <a:t>Auswirkungen der neuen EU-Richtlinie zur Luftqualität: Werden die strengeren Grenzwerte eingehalten? Müssen weitere Messstellen aufgebaut werden oder können auch Modellierungen helfen?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Char char="-"/>
            </a:pPr>
            <a:endParaRPr lang="de-DE" altLang="de-DE" sz="1400" dirty="0">
              <a:solidFill>
                <a:srgbClr val="244894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6BAC-5A31-4888-BFDF-356B5E6D230F}" type="slidenum">
              <a:rPr lang="de-DE" smtClean="0"/>
              <a:t>5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F5D038-4DC2-4C84-896F-D5EC782282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0" t="38188" r="43700" b="39369"/>
          <a:stretch/>
        </p:blipFill>
        <p:spPr>
          <a:xfrm>
            <a:off x="9035239" y="1390895"/>
            <a:ext cx="2574448" cy="2038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86FBC9C-D2F6-4641-A2E7-96E2286709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63"/>
          <a:stretch/>
        </p:blipFill>
        <p:spPr>
          <a:xfrm>
            <a:off x="9494935" y="4083446"/>
            <a:ext cx="2079917" cy="2223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A553AF2-FF09-4827-8EB1-2E2C65ACC0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116" y="2832485"/>
            <a:ext cx="2636461" cy="1757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1525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 bwMode="auto">
          <a:xfrm>
            <a:off x="663763" y="709679"/>
            <a:ext cx="9889159" cy="5857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de-DE" sz="3000" dirty="0">
                <a:ea typeface="Calibri" panose="020F0502020204030204" pitchFamily="34" charset="0"/>
              </a:rPr>
              <a:t>F</a:t>
            </a:r>
            <a:r>
              <a:rPr lang="de-DE" sz="3000" dirty="0">
                <a:effectLst/>
                <a:ea typeface="Calibri" panose="020F0502020204030204" pitchFamily="34" charset="0"/>
              </a:rPr>
              <a:t>achlichen Stellungnahmen zu Genehmigungsverfahren </a:t>
            </a:r>
            <a:endParaRPr lang="de-DE" altLang="de-DE" sz="3000" dirty="0">
              <a:cs typeface="Arial" panose="020B0604020202020204" pitchFamily="34" charset="0"/>
            </a:endParaRPr>
          </a:p>
        </p:txBody>
      </p:sp>
      <p:sp>
        <p:nvSpPr>
          <p:cNvPr id="6147" name="Inhaltsplatzhalter 2"/>
          <p:cNvSpPr>
            <a:spLocks noGrp="1"/>
          </p:cNvSpPr>
          <p:nvPr>
            <p:ph idx="1"/>
          </p:nvPr>
        </p:nvSpPr>
        <p:spPr bwMode="auto">
          <a:xfrm>
            <a:off x="663764" y="1549329"/>
            <a:ext cx="5932980" cy="22109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sz="2000" dirty="0">
                <a:effectLst/>
                <a:ea typeface="Calibri" panose="020F0502020204030204" pitchFamily="34" charset="0"/>
              </a:rPr>
              <a:t>Prüfung der Immissionsbeiträge </a:t>
            </a:r>
            <a:r>
              <a:rPr lang="de-DE" sz="2000">
                <a:effectLst/>
                <a:ea typeface="Calibri" panose="020F0502020204030204" pitchFamily="34" charset="0"/>
              </a:rPr>
              <a:t>bei Bau- </a:t>
            </a:r>
            <a:r>
              <a:rPr lang="de-DE" sz="2000" dirty="0">
                <a:effectLst/>
                <a:ea typeface="Calibri" panose="020F0502020204030204" pitchFamily="34" charset="0"/>
              </a:rPr>
              <a:t>und Planungsvorhaben (Genehmigungsverfahren nach Bundes-Immissionsschutzgesetz)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sz="2000" dirty="0">
                <a:effectLst/>
                <a:ea typeface="Calibri" panose="020F0502020204030204" pitchFamily="34" charset="0"/>
              </a:rPr>
              <a:t>Modellierung und Ausbreitungsrechnung im Rahmen von lufthygienischen Stellungnahmen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6BAC-5A31-4888-BFDF-356B5E6D230F}" type="slidenum">
              <a:rPr lang="de-DE" smtClean="0"/>
              <a:t>6</a:t>
            </a:fld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FAFCB85-18DE-4D82-94F3-03D39B606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986" y="1709621"/>
            <a:ext cx="4979032" cy="279591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75902E2-1FD6-44E5-823C-3F6525BC6311}"/>
              </a:ext>
            </a:extLst>
          </p:cNvPr>
          <p:cNvSpPr txBox="1"/>
          <p:nvPr/>
        </p:nvSpPr>
        <p:spPr>
          <a:xfrm>
            <a:off x="6626395" y="4505539"/>
            <a:ext cx="538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Beispiel: Ausbreitungsrechnung nach TA-Luft für eine Punktquelle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DDD8D0-1422-43A4-8F4A-78BCF8F04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57" y="3808920"/>
            <a:ext cx="4979032" cy="279956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0A6D929-4E97-43BD-95A2-8F8B65DEA9B7}"/>
              </a:ext>
            </a:extLst>
          </p:cNvPr>
          <p:cNvSpPr txBox="1"/>
          <p:nvPr/>
        </p:nvSpPr>
        <p:spPr>
          <a:xfrm>
            <a:off x="5861587" y="6048575"/>
            <a:ext cx="285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Beispiel: Ausbreitungsrechnung für Verkehrsemissionen</a:t>
            </a:r>
          </a:p>
        </p:txBody>
      </p:sp>
    </p:spTree>
    <p:extLst>
      <p:ext uri="{BB962C8B-B14F-4D97-AF65-F5344CB8AC3E}">
        <p14:creationId xmlns:p14="http://schemas.microsoft.com/office/powerpoint/2010/main" val="3542159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34911"/>
            <a:ext cx="10515600" cy="690656"/>
          </a:xfrm>
        </p:spPr>
        <p:txBody>
          <a:bodyPr>
            <a:noAutofit/>
          </a:bodyPr>
          <a:lstStyle/>
          <a:p>
            <a:r>
              <a:rPr lang="de-DE" dirty="0"/>
              <a:t>Das Fachzentrum Klimawandel und Anpassung (FZK)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199" y="1479666"/>
            <a:ext cx="5937251" cy="5241812"/>
          </a:xfrm>
        </p:spPr>
        <p:txBody>
          <a:bodyPr>
            <a:normAutofit/>
          </a:bodyPr>
          <a:lstStyle/>
          <a:p>
            <a:r>
              <a:rPr lang="de-DE" sz="2200" dirty="0"/>
              <a:t>2008 als Teil des HLNUG gegründet</a:t>
            </a:r>
          </a:p>
          <a:p>
            <a:r>
              <a:rPr lang="de-DE" sz="2200" dirty="0"/>
              <a:t>Interdisziplinäres Team, derzeit eine </a:t>
            </a:r>
            <a:r>
              <a:rPr lang="de-DE" sz="2200" dirty="0">
                <a:solidFill>
                  <a:srgbClr val="004896"/>
                </a:solidFill>
              </a:rPr>
              <a:t>Meteorologin </a:t>
            </a:r>
          </a:p>
          <a:p>
            <a:r>
              <a:rPr lang="de-DE" sz="2200" dirty="0"/>
              <a:t>Themen: Klimawandel, Folgen und Anpassungsmaßnahmen</a:t>
            </a:r>
          </a:p>
          <a:p>
            <a:r>
              <a:rPr lang="de-DE" sz="2200" dirty="0">
                <a:cs typeface="Arial" panose="020B0604020202020204" pitchFamily="34" charset="0"/>
              </a:rPr>
              <a:t>Regionale Klimainformationen (Vergangenheit und Zukunft) für Hessen </a:t>
            </a:r>
          </a:p>
          <a:p>
            <a:r>
              <a:rPr lang="de-DE" sz="2200" dirty="0">
                <a:cs typeface="Arial" panose="020B0604020202020204" pitchFamily="34" charset="0"/>
              </a:rPr>
              <a:t>Forschungsförderung</a:t>
            </a:r>
          </a:p>
          <a:p>
            <a:r>
              <a:rPr lang="de-DE" sz="2200" dirty="0">
                <a:cs typeface="Arial" panose="020B0604020202020204" pitchFamily="34" charset="0"/>
              </a:rPr>
              <a:t>Beratung von Politik, Wirtschaft, Gesellschaft</a:t>
            </a:r>
          </a:p>
          <a:p>
            <a:r>
              <a:rPr lang="de-DE" sz="2200" dirty="0"/>
              <a:t>Anfragen z.B. von Ministerien, Landtag, Verwaltung, Kommunen, Bürger*innen</a:t>
            </a:r>
          </a:p>
          <a:p>
            <a:r>
              <a:rPr lang="de-DE" sz="2200" dirty="0"/>
              <a:t>Öffentlichkeitsarbeit, Vorträge, Interviews 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6BAC-5A31-4888-BFDF-356B5E6D230F}" type="slidenum">
              <a:rPr lang="de-DE" smtClean="0"/>
              <a:t>7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8" t="4359" r="9591" b="28590"/>
          <a:stretch/>
        </p:blipFill>
        <p:spPr>
          <a:xfrm rot="10800000">
            <a:off x="6938378" y="3111993"/>
            <a:ext cx="4987505" cy="324435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4FE18DD-A527-46C1-8125-83D2A8A494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2" t="7544" r="7380" b="9368"/>
          <a:stretch/>
        </p:blipFill>
        <p:spPr>
          <a:xfrm>
            <a:off x="9177251" y="1298286"/>
            <a:ext cx="1615044" cy="166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0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25025" y="266399"/>
            <a:ext cx="5069378" cy="1114532"/>
          </a:xfrm>
        </p:spPr>
        <p:txBody>
          <a:bodyPr>
            <a:noAutofit/>
          </a:bodyPr>
          <a:lstStyle/>
          <a:p>
            <a:r>
              <a:rPr lang="de-DE" sz="2400" dirty="0">
                <a:solidFill>
                  <a:srgbClr val="FF0000"/>
                </a:solidFill>
              </a:rPr>
              <a:t>Aufgaben für Meteorologinnen </a:t>
            </a:r>
            <a:br>
              <a:rPr lang="de-DE" sz="2400" dirty="0">
                <a:solidFill>
                  <a:srgbClr val="FF0000"/>
                </a:solidFill>
              </a:rPr>
            </a:br>
            <a:r>
              <a:rPr lang="de-DE" sz="2400" dirty="0">
                <a:solidFill>
                  <a:srgbClr val="FF0000"/>
                </a:solidFill>
              </a:rPr>
              <a:t>und Meteorologen:</a:t>
            </a:r>
            <a:br>
              <a:rPr lang="de-DE" sz="2400" dirty="0">
                <a:solidFill>
                  <a:srgbClr val="FF0000"/>
                </a:solidFill>
              </a:rPr>
            </a:br>
            <a:r>
              <a:rPr lang="de-DE" sz="2400" dirty="0">
                <a:solidFill>
                  <a:srgbClr val="FF0000"/>
                </a:solidFill>
              </a:rPr>
              <a:t>Klimaportal Hessen betreuen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6BAC-5A31-4888-BFDF-356B5E6D230F}" type="slidenum">
              <a:rPr lang="de-DE" smtClean="0"/>
              <a:t>8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88" y="583139"/>
            <a:ext cx="5493992" cy="37374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440" y="1460418"/>
            <a:ext cx="4610136" cy="37019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hteck 5"/>
          <p:cNvSpPr/>
          <p:nvPr/>
        </p:nvSpPr>
        <p:spPr>
          <a:xfrm>
            <a:off x="880170" y="5628530"/>
            <a:ext cx="4610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hlinkClick r:id="rId4"/>
              </a:rPr>
              <a:t>https://klimaportal.hlnug.de/witterungsbericht</a:t>
            </a:r>
            <a:endParaRPr lang="de-DE" sz="1600" dirty="0"/>
          </a:p>
          <a:p>
            <a:r>
              <a:rPr lang="de-DE" sz="1600" dirty="0">
                <a:hlinkClick r:id="rId5"/>
              </a:rPr>
              <a:t>https://klimaportal.hlnug.de/wetterextreme</a:t>
            </a:r>
            <a:endParaRPr lang="de-DE" sz="1600" dirty="0"/>
          </a:p>
          <a:p>
            <a:r>
              <a:rPr lang="de-DE" sz="1600" dirty="0">
                <a:hlinkClick r:id="rId6"/>
              </a:rPr>
              <a:t>https://klimaportal.hlnug.de/klima-der-zukunft</a:t>
            </a:r>
            <a:endParaRPr lang="de-DE" sz="16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2260F8-A3C6-4C13-860A-CE7FDDE542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7508" y="2944564"/>
            <a:ext cx="5334950" cy="37769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640CB4C-E859-472E-A6AF-F5CC5EFE3B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199" y="1460418"/>
            <a:ext cx="1333581" cy="1333581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249217F-6F26-4B86-826E-34D25861714C}"/>
              </a:ext>
            </a:extLst>
          </p:cNvPr>
          <p:cNvSpPr txBox="1">
            <a:spLocks/>
          </p:cNvSpPr>
          <p:nvPr/>
        </p:nvSpPr>
        <p:spPr>
          <a:xfrm>
            <a:off x="420928" y="4607567"/>
            <a:ext cx="3673277" cy="65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/>
              <a:t>Klimaportal ist aktuell in Überarbeitung</a:t>
            </a:r>
          </a:p>
        </p:txBody>
      </p:sp>
    </p:spTree>
    <p:extLst>
      <p:ext uri="{BB962C8B-B14F-4D97-AF65-F5344CB8AC3E}">
        <p14:creationId xmlns:p14="http://schemas.microsoft.com/office/powerpoint/2010/main" val="370112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B1CBE4-6FF9-44B2-A351-4B93C3D99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0627" y="1612957"/>
            <a:ext cx="4865297" cy="5124089"/>
          </a:xfrm>
        </p:spPr>
        <p:txBody>
          <a:bodyPr>
            <a:normAutofit/>
          </a:bodyPr>
          <a:lstStyle/>
          <a:p>
            <a:r>
              <a:rPr lang="de-DE" sz="2000" dirty="0"/>
              <a:t>In 2023 sind die globalen CO</a:t>
            </a:r>
            <a:r>
              <a:rPr lang="de-DE" sz="2000" baseline="-25000" dirty="0"/>
              <a:t>2</a:t>
            </a:r>
            <a:r>
              <a:rPr lang="de-DE" sz="2000" dirty="0"/>
              <a:t>-Emissionen nur um 0,1% gewachsen. (2021: 5,4%; 2022: 1,9%)</a:t>
            </a:r>
          </a:p>
          <a:p>
            <a:r>
              <a:rPr lang="de-DE" sz="2000" dirty="0"/>
              <a:t>Damit ist (hoffentlich) der Gipfel der Emissionen erreicht und eine Trendumkehr könnte eintreten. </a:t>
            </a:r>
          </a:p>
          <a:p>
            <a:r>
              <a:rPr lang="de-DE" sz="2000" dirty="0"/>
              <a:t>Die bisher umgesetzten Klimaschutzmaßnahmen wirken!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de-DE" dirty="0"/>
              <a:t>Die schlechte Nachricht:</a:t>
            </a:r>
          </a:p>
          <a:p>
            <a:r>
              <a:rPr lang="de-DE" sz="2000" dirty="0"/>
              <a:t>Bei aktuellem Emissionsniveau wäre das verbleibende Emissionsbudget zur Einhaltung des 1,5°-Zieles zwischen Mitte 2024 und Ende 2029 erreicht.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BC44629-F223-485E-9D2D-7BC973C6F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6BAC-5A31-4888-BFDF-356B5E6D230F}" type="slidenum">
              <a:rPr lang="de-DE" smtClean="0"/>
              <a:t>9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ACC68A2-C477-4FF5-BF25-663FC2F81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4"/>
          <a:stretch/>
        </p:blipFill>
        <p:spPr>
          <a:xfrm>
            <a:off x="0" y="1639425"/>
            <a:ext cx="7255273" cy="491463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B8EA9CF-DC00-464E-9429-7A41B18188E0}"/>
              </a:ext>
            </a:extLst>
          </p:cNvPr>
          <p:cNvSpPr txBox="1"/>
          <p:nvPr/>
        </p:nvSpPr>
        <p:spPr>
          <a:xfrm>
            <a:off x="330035" y="6503672"/>
            <a:ext cx="4701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DWD Newsletter 9 Klimavorhersagen, Klimaprojektionen</a:t>
            </a:r>
          </a:p>
        </p:txBody>
      </p:sp>
      <p:pic>
        <p:nvPicPr>
          <p:cNvPr id="8" name="Picture 4" descr="Streifen">
            <a:extLst>
              <a:ext uri="{FF2B5EF4-FFF2-40B4-BE49-F238E27FC236}">
                <a16:creationId xmlns:a16="http://schemas.microsoft.com/office/drawing/2014/main" id="{31B27D35-85F7-430B-B58F-9D4E9DA02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29051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8EAF9028-64B1-4365-89DE-B54B857E355C}"/>
              </a:ext>
            </a:extLst>
          </p:cNvPr>
          <p:cNvSpPr/>
          <p:nvPr/>
        </p:nvSpPr>
        <p:spPr>
          <a:xfrm>
            <a:off x="5198533" y="2771577"/>
            <a:ext cx="228600" cy="99060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: nach unten 9">
            <a:extLst>
              <a:ext uri="{FF2B5EF4-FFF2-40B4-BE49-F238E27FC236}">
                <a16:creationId xmlns:a16="http://schemas.microsoft.com/office/drawing/2014/main" id="{AD3DD11F-7299-4246-86A4-E1ACE78163C5}"/>
              </a:ext>
            </a:extLst>
          </p:cNvPr>
          <p:cNvSpPr/>
          <p:nvPr/>
        </p:nvSpPr>
        <p:spPr>
          <a:xfrm>
            <a:off x="5198533" y="2457623"/>
            <a:ext cx="228600" cy="240775"/>
          </a:xfrm>
          <a:prstGeom prst="down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3274D41-F5D3-4E69-82F8-CE09DD8CDC02}"/>
              </a:ext>
            </a:extLst>
          </p:cNvPr>
          <p:cNvSpPr/>
          <p:nvPr/>
        </p:nvSpPr>
        <p:spPr>
          <a:xfrm>
            <a:off x="2827865" y="2677302"/>
            <a:ext cx="465667" cy="99060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: nach unten 11">
            <a:extLst>
              <a:ext uri="{FF2B5EF4-FFF2-40B4-BE49-F238E27FC236}">
                <a16:creationId xmlns:a16="http://schemas.microsoft.com/office/drawing/2014/main" id="{CE036160-E7DF-4041-9A79-354859215F8C}"/>
              </a:ext>
            </a:extLst>
          </p:cNvPr>
          <p:cNvSpPr/>
          <p:nvPr/>
        </p:nvSpPr>
        <p:spPr>
          <a:xfrm>
            <a:off x="2932244" y="2361952"/>
            <a:ext cx="228600" cy="240775"/>
          </a:xfrm>
          <a:prstGeom prst="down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02232E9-2E4B-4F0D-9B8B-A806F8D44F58}"/>
              </a:ext>
            </a:extLst>
          </p:cNvPr>
          <p:cNvSpPr txBox="1"/>
          <p:nvPr/>
        </p:nvSpPr>
        <p:spPr>
          <a:xfrm>
            <a:off x="7408168" y="6045485"/>
            <a:ext cx="42419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Quelle: Liu et al., 2024, Nat. Rev. Earth &amp; </a:t>
            </a:r>
            <a:r>
              <a:rPr lang="de-DE" sz="1100" dirty="0" err="1"/>
              <a:t>Env</a:t>
            </a:r>
            <a:r>
              <a:rPr lang="de-DE" sz="1100" dirty="0"/>
              <a:t>., Vol. 5, p. 253-254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428C8BC-6177-4F40-9D37-F89987182D49}"/>
              </a:ext>
            </a:extLst>
          </p:cNvPr>
          <p:cNvSpPr txBox="1">
            <a:spLocks/>
          </p:cNvSpPr>
          <p:nvPr/>
        </p:nvSpPr>
        <p:spPr>
          <a:xfrm>
            <a:off x="697523" y="535244"/>
            <a:ext cx="10387244" cy="922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400" dirty="0">
                <a:solidFill>
                  <a:srgbClr val="FF0000"/>
                </a:solidFill>
              </a:rPr>
              <a:t>Aufgaben für Meteorologinnen und Meteorologen: </a:t>
            </a:r>
            <a:br>
              <a:rPr lang="de-DE" sz="2400" dirty="0">
                <a:solidFill>
                  <a:srgbClr val="FF0000"/>
                </a:solidFill>
              </a:rPr>
            </a:br>
            <a:r>
              <a:rPr lang="de-DE" sz="2400" dirty="0">
                <a:solidFill>
                  <a:srgbClr val="FF0000"/>
                </a:solidFill>
              </a:rPr>
              <a:t>Interpretation und Kommunikation von Klima(</a:t>
            </a:r>
            <a:r>
              <a:rPr lang="de-DE" sz="2400" dirty="0" err="1">
                <a:solidFill>
                  <a:srgbClr val="FF0000"/>
                </a:solidFill>
              </a:rPr>
              <a:t>simulations</a:t>
            </a:r>
            <a:r>
              <a:rPr lang="de-DE" sz="2400" dirty="0">
                <a:solidFill>
                  <a:srgbClr val="FF0000"/>
                </a:solidFill>
              </a:rPr>
              <a:t>)</a:t>
            </a:r>
            <a:r>
              <a:rPr lang="de-DE" sz="2400" dirty="0" err="1">
                <a:solidFill>
                  <a:srgbClr val="FF0000"/>
                </a:solidFill>
              </a:rPr>
              <a:t>ergebnissen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DDD0B6-6130-4FFC-A118-003E51DDE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89" y="1504683"/>
            <a:ext cx="5476814" cy="452798"/>
          </a:xfrm>
        </p:spPr>
        <p:txBody>
          <a:bodyPr>
            <a:normAutofit/>
          </a:bodyPr>
          <a:lstStyle/>
          <a:p>
            <a:r>
              <a:rPr lang="de-DE" sz="2400" dirty="0"/>
              <a:t>Die gute Nachricht: </a:t>
            </a:r>
          </a:p>
        </p:txBody>
      </p:sp>
    </p:spTree>
    <p:extLst>
      <p:ext uri="{BB962C8B-B14F-4D97-AF65-F5344CB8AC3E}">
        <p14:creationId xmlns:p14="http://schemas.microsoft.com/office/powerpoint/2010/main" val="270968612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folien_FZK">
  <a:themeElements>
    <a:clrScheme name="FZK">
      <a:dk1>
        <a:srgbClr val="244894"/>
      </a:dk1>
      <a:lt1>
        <a:sysClr val="window" lastClr="FFFFFF"/>
      </a:lt1>
      <a:dk2>
        <a:srgbClr val="244894"/>
      </a:dk2>
      <a:lt2>
        <a:srgbClr val="FFFFFF"/>
      </a:lt2>
      <a:accent1>
        <a:srgbClr val="244894"/>
      </a:accent1>
      <a:accent2>
        <a:srgbClr val="E00E31"/>
      </a:accent2>
      <a:accent3>
        <a:srgbClr val="92D050"/>
      </a:accent3>
      <a:accent4>
        <a:srgbClr val="FFCC00"/>
      </a:accent4>
      <a:accent5>
        <a:srgbClr val="00B050"/>
      </a:accent5>
      <a:accent6>
        <a:srgbClr val="002060"/>
      </a:accent6>
      <a:hlink>
        <a:srgbClr val="5C5C5C"/>
      </a:hlink>
      <a:folHlink>
        <a:srgbClr val="A5A5A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Masterfolien_FZK</Template>
  <TotalTime>0</TotalTime>
  <Words>730</Words>
  <Application>Microsoft Office PowerPoint</Application>
  <PresentationFormat>Breitbild</PresentationFormat>
  <Paragraphs>90</Paragraphs>
  <Slides>11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</vt:lpstr>
      <vt:lpstr>Wingdings</vt:lpstr>
      <vt:lpstr>Masterfolien_FZK</vt:lpstr>
      <vt:lpstr>Luftqualität und Klimawandel</vt:lpstr>
      <vt:lpstr>Das HLNUG</vt:lpstr>
      <vt:lpstr>Luftreinhaltung</vt:lpstr>
      <vt:lpstr>Luftreinhaltung – Tätigkeitsbereiche</vt:lpstr>
      <vt:lpstr>Luftreinhaltung – Aktuelle Fragestellungen</vt:lpstr>
      <vt:lpstr>Fachlichen Stellungnahmen zu Genehmigungsverfahren </vt:lpstr>
      <vt:lpstr>Das Fachzentrum Klimawandel und Anpassung (FZK)</vt:lpstr>
      <vt:lpstr>Aufgaben für Meteorologinnen  und Meteorologen: Klimaportal Hessen betreuen</vt:lpstr>
      <vt:lpstr>Die gute Nachricht: </vt:lpstr>
      <vt:lpstr>Aufgaben für Meteorologinnen und Meteorologen:  Projektergebnisse verstehen, bewerten, erklären</vt:lpstr>
      <vt:lpstr>PowerPoint-Präsentation</vt:lpstr>
    </vt:vector>
  </TitlesOfParts>
  <Company>HLNUG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Höckner, Harald (HLNUG)</dc:creator>
  <cp:lastModifiedBy>Hübener, Dr. Heike (HLNUG)</cp:lastModifiedBy>
  <cp:revision>86</cp:revision>
  <dcterms:created xsi:type="dcterms:W3CDTF">2019-02-11T13:30:59Z</dcterms:created>
  <dcterms:modified xsi:type="dcterms:W3CDTF">2025-11-17T09:27:44Z</dcterms:modified>
</cp:coreProperties>
</file>