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1"/>
  </p:sldMasterIdLst>
  <p:notesMasterIdLst>
    <p:notesMasterId r:id="rId8"/>
  </p:notesMasterIdLst>
  <p:handoutMasterIdLst>
    <p:handoutMasterId r:id="rId9"/>
  </p:handoutMasterIdLst>
  <p:sldIdLst>
    <p:sldId id="261" r:id="rId2"/>
    <p:sldId id="1003" r:id="rId3"/>
    <p:sldId id="357" r:id="rId4"/>
    <p:sldId id="997" r:id="rId5"/>
    <p:sldId id="983" r:id="rId6"/>
    <p:sldId id="481" r:id="rId7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54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9" userDrawn="1">
          <p15:clr>
            <a:srgbClr val="A4A3A4"/>
          </p15:clr>
        </p15:guide>
        <p15:guide id="2" pos="2256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inke, Klaus Willi" initials="SKW" lastIdx="1" clrIdx="0">
    <p:extLst>
      <p:ext uri="{19B8F6BF-5375-455C-9EA6-DF929625EA0E}">
        <p15:presenceInfo xmlns:p15="http://schemas.microsoft.com/office/powerpoint/2012/main" userId="Schinke, Klaus Wi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066FF"/>
    <a:srgbClr val="FFFFCC"/>
    <a:srgbClr val="334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3" autoAdjust="0"/>
    <p:restoredTop sz="82763" autoAdjust="0"/>
  </p:normalViewPr>
  <p:slideViewPr>
    <p:cSldViewPr snapToGrid="0" snapToObjects="1">
      <p:cViewPr varScale="1">
        <p:scale>
          <a:sx n="93" d="100"/>
          <a:sy n="93" d="100"/>
        </p:scale>
        <p:origin x="1656" y="66"/>
      </p:cViewPr>
      <p:guideLst>
        <p:guide orient="horz" pos="1620"/>
        <p:guide pos="3545"/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31" d="100"/>
          <a:sy n="131" d="100"/>
        </p:scale>
        <p:origin x="3440" y="176"/>
      </p:cViewPr>
      <p:guideLst>
        <p:guide orient="horz" pos="2969"/>
        <p:guide pos="2256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53EE01A-6488-3444-BDED-29FC2E55B0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738" tIns="47368" rIns="94738" bIns="4736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2AA3FF-F9D9-D145-B1FD-EEB6BA4965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7" y="0"/>
            <a:ext cx="3076363" cy="513508"/>
          </a:xfrm>
          <a:prstGeom prst="rect">
            <a:avLst/>
          </a:prstGeom>
        </p:spPr>
        <p:txBody>
          <a:bodyPr vert="horz" lIns="94738" tIns="47368" rIns="94738" bIns="47368" rtlCol="0"/>
          <a:lstStyle>
            <a:lvl1pPr algn="r">
              <a:defRPr sz="1200"/>
            </a:lvl1pPr>
          </a:lstStyle>
          <a:p>
            <a:fld id="{B9B58BEC-62F2-7F46-BB0D-9E0A889770D2}" type="datetimeFigureOut">
              <a:rPr lang="de-DE" smtClean="0"/>
              <a:pPr/>
              <a:t>19.11.2025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3FB6C4-73A0-9E41-86EB-76A00C51CB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6363" cy="513507"/>
          </a:xfrm>
          <a:prstGeom prst="rect">
            <a:avLst/>
          </a:prstGeom>
        </p:spPr>
        <p:txBody>
          <a:bodyPr vert="horz" lIns="94738" tIns="47368" rIns="94738" bIns="4736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925DE3-01D3-9045-8CC9-714BAFF4D7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7" y="9721108"/>
            <a:ext cx="3076363" cy="513507"/>
          </a:xfrm>
          <a:prstGeom prst="rect">
            <a:avLst/>
          </a:prstGeom>
        </p:spPr>
        <p:txBody>
          <a:bodyPr vert="horz" lIns="94738" tIns="47368" rIns="94738" bIns="47368" rtlCol="0" anchor="b"/>
          <a:lstStyle>
            <a:lvl1pPr algn="r">
              <a:defRPr sz="1200"/>
            </a:lvl1pPr>
          </a:lstStyle>
          <a:p>
            <a:fld id="{E2FC3861-4A47-C24B-8A57-61E1B240684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05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738" tIns="47368" rIns="94738" bIns="4736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7" y="0"/>
            <a:ext cx="3076363" cy="513508"/>
          </a:xfrm>
          <a:prstGeom prst="rect">
            <a:avLst/>
          </a:prstGeom>
        </p:spPr>
        <p:txBody>
          <a:bodyPr vert="horz" lIns="94738" tIns="47368" rIns="94738" bIns="47368" rtlCol="0"/>
          <a:lstStyle>
            <a:lvl1pPr algn="r">
              <a:defRPr sz="1200"/>
            </a:lvl1pPr>
          </a:lstStyle>
          <a:p>
            <a:fld id="{50C35EE5-9893-944D-8235-456AE6C7C045}" type="datetimeFigureOut">
              <a:rPr lang="de-DE" smtClean="0"/>
              <a:pPr/>
              <a:t>19.11.2025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8" tIns="47368" rIns="94738" bIns="4736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925409"/>
            <a:ext cx="5679440" cy="4029879"/>
          </a:xfrm>
          <a:prstGeom prst="rect">
            <a:avLst/>
          </a:prstGeom>
        </p:spPr>
        <p:txBody>
          <a:bodyPr vert="horz" lIns="94738" tIns="47368" rIns="94738" bIns="47368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3507"/>
          </a:xfrm>
          <a:prstGeom prst="rect">
            <a:avLst/>
          </a:prstGeom>
        </p:spPr>
        <p:txBody>
          <a:bodyPr vert="horz" lIns="94738" tIns="47368" rIns="94738" bIns="4736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7" y="9721108"/>
            <a:ext cx="3076363" cy="513507"/>
          </a:xfrm>
          <a:prstGeom prst="rect">
            <a:avLst/>
          </a:prstGeom>
        </p:spPr>
        <p:txBody>
          <a:bodyPr vert="horz" lIns="94738" tIns="47368" rIns="94738" bIns="47368" rtlCol="0" anchor="b"/>
          <a:lstStyle>
            <a:lvl1pPr algn="r">
              <a:defRPr sz="1200"/>
            </a:lvl1pPr>
          </a:lstStyle>
          <a:p>
            <a:fld id="{BCC64CBD-E6EA-4A43-99C8-C107F23DE09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86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37275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61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37275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altLang="de-DE" sz="1100" b="0" dirty="0">
              <a:latin typeface="Arial Regular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620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37275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100" dirty="0">
                <a:latin typeface="Arial Regular"/>
                <a:cs typeface="Arial" panose="020B0604020202020204" pitchFamily="34" charset="0"/>
              </a:rPr>
              <a:t>Der </a:t>
            </a:r>
            <a:r>
              <a:rPr lang="de-DE" altLang="de-DE" sz="1100" b="1" dirty="0">
                <a:latin typeface="Arial Regular"/>
                <a:cs typeface="Arial" panose="020B0604020202020204" pitchFamily="34" charset="0"/>
              </a:rPr>
              <a:t>Interdisziplinäre Ansatz</a:t>
            </a:r>
            <a:r>
              <a:rPr lang="de-DE" altLang="de-DE" sz="1100" dirty="0">
                <a:latin typeface="Arial Regular"/>
                <a:cs typeface="Arial" panose="020B0604020202020204" pitchFamily="34" charset="0"/>
              </a:rPr>
              <a:t> ist das </a:t>
            </a:r>
            <a:r>
              <a:rPr lang="de-DE" altLang="de-DE" sz="1100" b="1" dirty="0">
                <a:latin typeface="Arial Regular"/>
                <a:cs typeface="Arial" panose="020B0604020202020204" pitchFamily="34" charset="0"/>
              </a:rPr>
              <a:t>Markenzeichen der </a:t>
            </a:r>
            <a:r>
              <a:rPr lang="de-DE" altLang="de-DE" sz="1100" b="1" dirty="0" err="1">
                <a:latin typeface="Arial Regular"/>
                <a:cs typeface="Arial" panose="020B0604020202020204" pitchFamily="34" charset="0"/>
              </a:rPr>
              <a:t>GeoInfo</a:t>
            </a:r>
            <a:r>
              <a:rPr lang="de-DE" altLang="de-DE" sz="1100" b="1" dirty="0">
                <a:latin typeface="Arial Regular"/>
                <a:cs typeface="Arial" panose="020B0604020202020204" pitchFamily="34" charset="0"/>
              </a:rPr>
              <a:t>-Unterstützung</a:t>
            </a:r>
            <a:r>
              <a:rPr lang="de-DE" altLang="de-DE" sz="1100" dirty="0">
                <a:latin typeface="Arial Regular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sz="1100" dirty="0">
              <a:latin typeface="Arial Regular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100" dirty="0">
                <a:latin typeface="Arial Regular"/>
                <a:cs typeface="Arial" panose="020B0604020202020204" pitchFamily="34" charset="0"/>
              </a:rPr>
              <a:t>Hierzu sind </a:t>
            </a:r>
            <a:r>
              <a:rPr lang="de-DE" altLang="de-DE" sz="1100" b="1" dirty="0">
                <a:latin typeface="Arial Regular"/>
                <a:cs typeface="Arial" panose="020B0604020202020204" pitchFamily="34" charset="0"/>
              </a:rPr>
              <a:t>18 Fachdisziplinen der Geowissenschaften </a:t>
            </a:r>
            <a:r>
              <a:rPr lang="de-DE" altLang="de-DE" sz="1100" dirty="0">
                <a:latin typeface="Arial Regular"/>
                <a:cs typeface="Arial" panose="020B0604020202020204" pitchFamily="34" charset="0"/>
              </a:rPr>
              <a:t>bzw. geowissenschaftliche Inhalte anderer Wissenschaftsdisziplinen </a:t>
            </a:r>
            <a:r>
              <a:rPr lang="de-DE" altLang="de-DE" sz="1100" b="1" dirty="0">
                <a:latin typeface="Arial Regular"/>
                <a:cs typeface="Arial" panose="020B0604020202020204" pitchFamily="34" charset="0"/>
              </a:rPr>
              <a:t>unter dem Begriff des Geoinformationswesens zusammengefasst</a:t>
            </a:r>
            <a:r>
              <a:rPr lang="de-DE" altLang="de-DE" sz="1100" dirty="0">
                <a:latin typeface="Arial Regular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sz="1100" dirty="0">
              <a:latin typeface="Arial Regular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100" b="1" dirty="0">
                <a:latin typeface="Arial Regular"/>
                <a:cs typeface="Arial" panose="020B0604020202020204" pitchFamily="34" charset="0"/>
              </a:rPr>
              <a:t>Mit diesem „Interdisziplinären Ansatz“ arbeiten die verschiedenen Geowissenschaftler und Geotechniker im Rahmen ihres Auftrages eng zusammen</a:t>
            </a:r>
            <a:r>
              <a:rPr lang="de-DE" altLang="de-DE" sz="1100" dirty="0">
                <a:latin typeface="Arial Regular"/>
                <a:cs typeface="Arial" panose="020B0604020202020204" pitchFamily="34" charset="0"/>
              </a:rPr>
              <a:t>, 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altLang="de-DE" sz="1100" b="0" dirty="0">
                <a:latin typeface="Arial Regular"/>
                <a:cs typeface="Arial" panose="020B0604020202020204" pitchFamily="34" charset="0"/>
              </a:rPr>
              <a:t>        um so das Optimum an GeoInfo-Unterstützung für die Streitkräfte und die zivilen Organisationsbereiche bereitstellen zu können.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844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37275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515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37275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15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Geoinformationsdienst der Bundeswehr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1791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Geoinformationsdienst der Bundeswehr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8686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Geoinformationsdienst der Bundeswehr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8613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532D9D1-B529-E343-BBE9-62E4D07F6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985" b="1312"/>
          <a:stretch/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7272280-9D3B-3C40-A63F-BD2C57C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5908" y="5503178"/>
            <a:ext cx="1440183" cy="10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1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54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3118" y="1989668"/>
            <a:ext cx="8640000" cy="4320119"/>
          </a:xfrm>
        </p:spPr>
        <p:txBody>
          <a:bodyPr>
            <a:noAutofit/>
          </a:bodyPr>
          <a:lstStyle>
            <a:lvl1pPr marL="0" indent="0">
              <a:buNone/>
              <a:defRPr lang="de-DE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Soloriosa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dolecto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blam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estecea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ribus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quidia</a:t>
            </a:r>
            <a:r>
              <a:rPr lang="de-DE" dirty="0">
                <a:effectLst/>
                <a:latin typeface="Arial" panose="020B0604020202020204" pitchFamily="34" charset="0"/>
              </a:rPr>
              <a:t> quas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recturero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, cum si </a:t>
            </a:r>
            <a:r>
              <a:rPr lang="de-DE" dirty="0" err="1">
                <a:effectLst/>
                <a:latin typeface="Arial" panose="020B0604020202020204" pitchFamily="34" charset="0"/>
              </a:rPr>
              <a:t>cuptur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facculpariat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eosandentiis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D6320-5680-ED48-A7F7-59F42C345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118" y="1339849"/>
            <a:ext cx="8640000" cy="624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 b="1">
                <a:latin typeface="+mj-lt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18" y="0"/>
            <a:ext cx="11425766" cy="912000"/>
          </a:xfrm>
        </p:spPr>
        <p:txBody>
          <a:bodyPr anchor="ctr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15 Punkt </a:t>
            </a:r>
            <a:r>
              <a:rPr lang="de-DE" dirty="0" err="1"/>
              <a:t>Grösse</a:t>
            </a:r>
            <a:r>
              <a:rPr lang="de-DE" dirty="0"/>
              <a:t> oder eine 1-zeilge Überschrift in 23 Punkt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302004C-C5DD-4740-93AC-717FBB4E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118" y="6618000"/>
            <a:ext cx="1440000" cy="240000"/>
          </a:xfrm>
        </p:spPr>
        <p:txBody>
          <a:bodyPr/>
          <a:lstStyle/>
          <a:p>
            <a:r>
              <a:rPr lang="de-DE" dirty="0"/>
              <a:t>Cyber- und Informationsraum</a:t>
            </a:r>
          </a:p>
        </p:txBody>
      </p:sp>
    </p:spTree>
    <p:extLst>
      <p:ext uri="{BB962C8B-B14F-4D97-AF65-F5344CB8AC3E}">
        <p14:creationId xmlns:p14="http://schemas.microsoft.com/office/powerpoint/2010/main" val="293889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Cyber- und Informationsraum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ZGeoBw und GeoInfoDBw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78146" y="6772"/>
            <a:ext cx="11424000" cy="824400"/>
          </a:xfrm>
        </p:spPr>
        <p:txBody>
          <a:bodyPr>
            <a:normAutofit/>
          </a:bodyPr>
          <a:lstStyle>
            <a:lvl1pPr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 -  Platz für eine 2-zeilige Überschrift in 18 Punkt </a:t>
            </a:r>
            <a:r>
              <a:rPr lang="de-DE" dirty="0" err="1"/>
              <a:t>Grösse</a:t>
            </a:r>
            <a:r>
              <a:rPr lang="de-DE" dirty="0"/>
              <a:t> oder einzeilige Überschrift in 28 Punkt (Anzeige Titel bei „Gehe zu Folie“)</a:t>
            </a:r>
          </a:p>
        </p:txBody>
      </p:sp>
    </p:spTree>
    <p:extLst>
      <p:ext uri="{BB962C8B-B14F-4D97-AF65-F5344CB8AC3E}">
        <p14:creationId xmlns:p14="http://schemas.microsoft.com/office/powerpoint/2010/main" val="7049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F1780E6-C007-B242-9034-69EBF6B0A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985" b="4057"/>
          <a:stretch/>
        </p:blipFill>
        <p:spPr>
          <a:xfrm>
            <a:off x="3" y="2"/>
            <a:ext cx="12191999" cy="6618817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475FDC5-7DE3-394D-BB1B-8B2D0A3C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Geoinformationsdienst der Bundeswehr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02AB30B-0B1D-364E-AD46-BA9D8009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511676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54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char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C9FC737-BF8C-6A45-8F9E-908DEBE52E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6618817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50870D-D00E-FD43-A453-DAB3AE51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Cyber- und Informationsraum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EE68BF-85F8-314C-9293-830BFEEF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8807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54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und 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3118" y="1989667"/>
            <a:ext cx="4320000" cy="4320116"/>
          </a:xfrm>
        </p:spPr>
        <p:txBody>
          <a:bodyPr>
            <a:noAutofit/>
          </a:bodyPr>
          <a:lstStyle>
            <a:lvl1pPr marL="0" indent="0">
              <a:buNone/>
              <a:defRPr lang="de-DE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Soloriosa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dolecto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blam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estecea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ribus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quidia</a:t>
            </a:r>
            <a:r>
              <a:rPr lang="de-DE" dirty="0">
                <a:effectLst/>
                <a:latin typeface="Arial" panose="020B0604020202020204" pitchFamily="34" charset="0"/>
              </a:rPr>
              <a:t> quas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recturero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, cum si </a:t>
            </a:r>
            <a:r>
              <a:rPr lang="de-DE" dirty="0" err="1">
                <a:effectLst/>
                <a:latin typeface="Arial" panose="020B0604020202020204" pitchFamily="34" charset="0"/>
              </a:rPr>
              <a:t>cuptur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facculpariat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eosandentiis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Cyber- und Informationsraum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D6320-5680-ED48-A7F7-59F42C345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118" y="1339849"/>
            <a:ext cx="4320000" cy="624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 b="1">
                <a:latin typeface="+mj-lt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18" y="0"/>
            <a:ext cx="11425766" cy="91200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15 Punkt </a:t>
            </a:r>
            <a:r>
              <a:rPr lang="de-DE" dirty="0" err="1"/>
              <a:t>Grösse</a:t>
            </a:r>
            <a:r>
              <a:rPr lang="de-DE" dirty="0"/>
              <a:t> oder eine 1-zeilge Überschrift in 23 Punkt</a:t>
            </a:r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54B8BCF7-7F4A-0646-9ACF-FCAD3203EE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88000" y="1339852"/>
            <a:ext cx="7104000" cy="4950883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130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3118" y="1989669"/>
            <a:ext cx="8640000" cy="4320117"/>
          </a:xfrm>
        </p:spPr>
        <p:txBody>
          <a:bodyPr>
            <a:noAutofit/>
          </a:bodyPr>
          <a:lstStyle>
            <a:lvl1pPr marL="126716" indent="-126716">
              <a:buFont typeface="Wingdings" pitchFamily="2" charset="2"/>
              <a:buChar char="§"/>
              <a:defRPr lang="de-DE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Soloriosa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dolecto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blam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estecea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ribus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quidia</a:t>
            </a:r>
            <a:r>
              <a:rPr lang="de-DE" dirty="0">
                <a:effectLst/>
                <a:latin typeface="Arial" panose="020B0604020202020204" pitchFamily="34" charset="0"/>
              </a:rPr>
              <a:t> quas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recturero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, cum si </a:t>
            </a:r>
            <a:r>
              <a:rPr lang="de-DE" dirty="0" err="1">
                <a:effectLst/>
                <a:latin typeface="Arial" panose="020B0604020202020204" pitchFamily="34" charset="0"/>
              </a:rPr>
              <a:t>cuptur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facculpariat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eosandentiis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Cyber- und Informationsraum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D6320-5680-ED48-A7F7-59F42C345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118" y="1339849"/>
            <a:ext cx="8640000" cy="624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 b="1">
                <a:latin typeface="+mj-lt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18" y="0"/>
            <a:ext cx="11425766" cy="91200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15 Punkt </a:t>
            </a:r>
            <a:r>
              <a:rPr lang="de-DE" dirty="0" err="1"/>
              <a:t>Grösse</a:t>
            </a:r>
            <a:r>
              <a:rPr lang="de-DE" dirty="0"/>
              <a:t> oder eine 1-zeilge Überschrift in 23 Punkt</a:t>
            </a:r>
          </a:p>
        </p:txBody>
      </p:sp>
    </p:spTree>
    <p:extLst>
      <p:ext uri="{BB962C8B-B14F-4D97-AF65-F5344CB8AC3E}">
        <p14:creationId xmlns:p14="http://schemas.microsoft.com/office/powerpoint/2010/main" val="233518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40" userDrawn="1">
          <p15:clr>
            <a:srgbClr val="FBAE40"/>
          </p15:clr>
        </p15:guide>
        <p15:guide id="2" pos="669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äulen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68882" y="2003249"/>
            <a:ext cx="3840000" cy="4306537"/>
          </a:xfrm>
        </p:spPr>
        <p:txBody>
          <a:bodyPr>
            <a:noAutofit/>
          </a:bodyPr>
          <a:lstStyle>
            <a:lvl1pPr marL="126716" indent="-126716">
              <a:buFont typeface="Wingdings" pitchFamily="2" charset="2"/>
              <a:buChar char="§"/>
              <a:defRPr lang="de-DE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Soloriosa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dolecto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blam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estecea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ribus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quidia</a:t>
            </a:r>
            <a:r>
              <a:rPr lang="de-DE" dirty="0">
                <a:effectLst/>
                <a:latin typeface="Arial" panose="020B0604020202020204" pitchFamily="34" charset="0"/>
              </a:rPr>
              <a:t> quas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recturero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, cum si </a:t>
            </a:r>
            <a:r>
              <a:rPr lang="de-DE" dirty="0" err="1">
                <a:effectLst/>
                <a:latin typeface="Arial" panose="020B0604020202020204" pitchFamily="34" charset="0"/>
              </a:rPr>
              <a:t>cuptur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facculpariat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eosandentiis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Cyber- und Informationsraum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D6320-5680-ED48-A7F7-59F42C345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118" y="1339849"/>
            <a:ext cx="8640000" cy="624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 b="1">
                <a:latin typeface="+mj-lt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18" y="0"/>
            <a:ext cx="11425766" cy="91200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15 Punkt </a:t>
            </a:r>
            <a:r>
              <a:rPr lang="de-DE" dirty="0" err="1"/>
              <a:t>Grösse</a:t>
            </a:r>
            <a:r>
              <a:rPr lang="de-DE" dirty="0"/>
              <a:t> oder eine 1-zeilge Überschrift in 23 Punkt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500588F-41F5-FB4F-83EE-473FF8FEBC1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83118" y="1989668"/>
            <a:ext cx="7198783" cy="432011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13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Geoinformationsdienst der Bundeswehr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60547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68882" y="2003249"/>
            <a:ext cx="3840000" cy="4306537"/>
          </a:xfrm>
        </p:spPr>
        <p:txBody>
          <a:bodyPr>
            <a:noAutofit/>
          </a:bodyPr>
          <a:lstStyle>
            <a:lvl1pPr marL="126716" indent="-126716">
              <a:buFont typeface="Wingdings" pitchFamily="2" charset="2"/>
              <a:buChar char="§"/>
              <a:defRPr lang="de-DE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Soloriosa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dolecto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blam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estecea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ribus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quidia</a:t>
            </a:r>
            <a:r>
              <a:rPr lang="de-DE" dirty="0">
                <a:effectLst/>
                <a:latin typeface="Arial" panose="020B0604020202020204" pitchFamily="34" charset="0"/>
              </a:rPr>
              <a:t> quas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recturero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, cum si </a:t>
            </a:r>
            <a:r>
              <a:rPr lang="de-DE" dirty="0" err="1">
                <a:effectLst/>
                <a:latin typeface="Arial" panose="020B0604020202020204" pitchFamily="34" charset="0"/>
              </a:rPr>
              <a:t>cuptur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facculpariat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eosandentiis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Cyber- und Informationsraum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D6320-5680-ED48-A7F7-59F42C345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118" y="1339849"/>
            <a:ext cx="8640000" cy="624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 b="1">
                <a:latin typeface="+mj-lt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18" y="0"/>
            <a:ext cx="11425766" cy="91200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15 Punkt </a:t>
            </a:r>
            <a:r>
              <a:rPr lang="de-DE" dirty="0" err="1"/>
              <a:t>Grösse</a:t>
            </a:r>
            <a:r>
              <a:rPr lang="de-DE" dirty="0"/>
              <a:t> oder eine 1-zeilge Überschrift in 23 Punkt</a:t>
            </a:r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CA21C0A4-2921-F14C-A83C-320D0FC3404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83118" y="2002368"/>
            <a:ext cx="7200000" cy="430741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3116" y="2003249"/>
            <a:ext cx="4800000" cy="4306537"/>
          </a:xfrm>
          <a:solidFill>
            <a:schemeClr val="accent1"/>
          </a:solidFill>
        </p:spPr>
        <p:txBody>
          <a:bodyPr lIns="126716" tIns="126716" rIns="126716" bIns="126716">
            <a:noAutofit/>
          </a:bodyPr>
          <a:lstStyle>
            <a:lvl1pPr marL="126716" indent="-126716">
              <a:buFont typeface="Wingdings" pitchFamily="2" charset="2"/>
              <a:buChar char="§"/>
              <a:defRPr lang="de-DE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Soloriosa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dolecto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blam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estecea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ribus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quidia</a:t>
            </a:r>
            <a:r>
              <a:rPr lang="de-DE" dirty="0">
                <a:effectLst/>
                <a:latin typeface="Arial" panose="020B0604020202020204" pitchFamily="34" charset="0"/>
              </a:rPr>
              <a:t> quas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recturero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, cum si </a:t>
            </a:r>
            <a:r>
              <a:rPr lang="de-DE" dirty="0" err="1">
                <a:effectLst/>
                <a:latin typeface="Arial" panose="020B0604020202020204" pitchFamily="34" charset="0"/>
              </a:rPr>
              <a:t>cuptur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facculpariat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eosandentiis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Cyber- und Informationsraum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D6320-5680-ED48-A7F7-59F42C345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3118" y="1339849"/>
            <a:ext cx="8640000" cy="624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 b="1">
                <a:latin typeface="+mj-lt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18" y="0"/>
            <a:ext cx="11425766" cy="91200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15 Punkt </a:t>
            </a:r>
            <a:r>
              <a:rPr lang="de-DE" dirty="0" err="1"/>
              <a:t>Grösse</a:t>
            </a:r>
            <a:r>
              <a:rPr lang="de-DE" dirty="0"/>
              <a:t> oder eine 1-zeilge Überschrift in 23 Punkt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9AD25E-E81D-174E-97E3-6B7B523599C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008882" y="2003249"/>
            <a:ext cx="4800000" cy="4306537"/>
          </a:xfrm>
          <a:solidFill>
            <a:schemeClr val="accent1"/>
          </a:solidFill>
        </p:spPr>
        <p:txBody>
          <a:bodyPr lIns="126716" tIns="126716" rIns="126716" bIns="126716">
            <a:noAutofit/>
          </a:bodyPr>
          <a:lstStyle>
            <a:lvl1pPr marL="126716" indent="-126716">
              <a:buFont typeface="Wingdings" pitchFamily="2" charset="2"/>
              <a:buChar char="§"/>
              <a:defRPr lang="de-DE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Soloriosa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dolecto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blam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estecea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ribus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quidia</a:t>
            </a:r>
            <a:r>
              <a:rPr lang="de-DE" dirty="0">
                <a:effectLst/>
                <a:latin typeface="Arial" panose="020B0604020202020204" pitchFamily="34" charset="0"/>
              </a:rPr>
              <a:t> quas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recturero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, cum si </a:t>
            </a:r>
            <a:r>
              <a:rPr lang="de-DE" dirty="0" err="1">
                <a:effectLst/>
                <a:latin typeface="Arial" panose="020B0604020202020204" pitchFamily="34" charset="0"/>
              </a:rPr>
              <a:t>cuptur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facculpariat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eosandentiis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46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Cyber- und Informationsraum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18" y="0"/>
            <a:ext cx="11425766" cy="912000"/>
          </a:xfrm>
        </p:spPr>
        <p:txBody>
          <a:bodyPr anchor="ctr" anchorCtr="0">
            <a:noAutofit/>
          </a:bodyPr>
          <a:lstStyle>
            <a:lvl1pPr>
              <a:spcAft>
                <a:spcPts val="0"/>
              </a:spcAft>
              <a:defRPr sz="1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15 Punkt </a:t>
            </a:r>
            <a:r>
              <a:rPr lang="de-DE" dirty="0" err="1"/>
              <a:t>Grösse</a:t>
            </a:r>
            <a:r>
              <a:rPr lang="de-DE" dirty="0"/>
              <a:t> oder eine 1-zeilge Überschrift in 23 Punkt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1A54758-588F-E94D-9E89-6041CDB62A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912001"/>
            <a:ext cx="12192000" cy="5706816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257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hart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3336E03-F047-B74A-BA8B-380BB258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Cyber- und Informationsraum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05479FE-DBDE-9645-865A-097E28F8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9AAB67C-ADC2-6D4C-8E48-8F0BC1522B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6618817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4166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54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Cyber- und Informationsraum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18" y="0"/>
            <a:ext cx="11425766" cy="912000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1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15 Punkt </a:t>
            </a:r>
            <a:r>
              <a:rPr lang="de-DE" dirty="0" err="1"/>
              <a:t>Grösse</a:t>
            </a:r>
            <a:r>
              <a:rPr lang="de-DE" dirty="0"/>
              <a:t> oder eine 1-zeilge Überschrift in 23 Punkt</a:t>
            </a:r>
          </a:p>
        </p:txBody>
      </p:sp>
    </p:spTree>
    <p:extLst>
      <p:ext uri="{BB962C8B-B14F-4D97-AF65-F5344CB8AC3E}">
        <p14:creationId xmlns:p14="http://schemas.microsoft.com/office/powerpoint/2010/main" val="4163441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Cyber- und Informationsraum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Nachwuchsgewinnung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78146" y="6772"/>
            <a:ext cx="11424000" cy="824400"/>
          </a:xfrm>
        </p:spPr>
        <p:txBody>
          <a:bodyPr>
            <a:normAutofit/>
          </a:bodyPr>
          <a:lstStyle>
            <a:lvl1pPr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 -  Platz für eine 2-zeilige Überschrift in 18 Punkt </a:t>
            </a:r>
            <a:r>
              <a:rPr lang="de-DE" dirty="0" err="1"/>
              <a:t>Grösse</a:t>
            </a:r>
            <a:r>
              <a:rPr lang="de-DE" dirty="0"/>
              <a:t> oder einzeilige Überschrift in 28 Punkt (Anzeige Titel bei „Gehe zu Folie“)</a:t>
            </a:r>
          </a:p>
        </p:txBody>
      </p:sp>
    </p:spTree>
    <p:extLst>
      <p:ext uri="{BB962C8B-B14F-4D97-AF65-F5344CB8AC3E}">
        <p14:creationId xmlns:p14="http://schemas.microsoft.com/office/powerpoint/2010/main" val="2739172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eer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Cyber- und Informationsraum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Vorstellung ZGeoBw und GeoInfoDBw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78146" y="6772"/>
            <a:ext cx="11424000" cy="824400"/>
          </a:xfrm>
        </p:spPr>
        <p:txBody>
          <a:bodyPr>
            <a:normAutofit/>
          </a:bodyPr>
          <a:lstStyle>
            <a:lvl1pPr>
              <a:defRPr sz="1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 -  Platz für eine 2-zeilige Überschrift in 18 Punkt </a:t>
            </a:r>
            <a:r>
              <a:rPr lang="de-DE" dirty="0" err="1"/>
              <a:t>Grösse</a:t>
            </a:r>
            <a:r>
              <a:rPr lang="de-DE" dirty="0"/>
              <a:t> oder einzeilige Überschrift in 28 Punkt (Anzeige Titel bei „Gehe zu Folie“)</a:t>
            </a:r>
          </a:p>
        </p:txBody>
      </p:sp>
    </p:spTree>
    <p:extLst>
      <p:ext uri="{BB962C8B-B14F-4D97-AF65-F5344CB8AC3E}">
        <p14:creationId xmlns:p14="http://schemas.microsoft.com/office/powerpoint/2010/main" val="33789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Geoinformationsdienst der Bundeswehr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9799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Geoinformationsdienst der Bundeswehr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8314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Geoinformationsdienst der Bundeswehr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2956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Geoinformationsdienst der Bundeswehr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3747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Geoinformationsdienst der Bundeswehr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2303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Geoinformationsdienst der Bundeswehr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0029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Geoinformationsdienst der Bundeswehr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596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Geoinformationsdienst der Bundeswehr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1B9724-EE20-48A6-9817-0D7C24323894}"/>
              </a:ext>
            </a:extLst>
          </p:cNvPr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de-DE" sz="1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☎</a:t>
            </a:r>
            <a:r>
              <a:rPr lang="de-DE" sz="1600" dirty="0"/>
              <a:t>  +49 2251 95 34567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452CEB-801C-496C-9261-D286FD92B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/>
          <a:srcRect t="19985" b="69560"/>
          <a:stretch/>
        </p:blipFill>
        <p:spPr>
          <a:xfrm>
            <a:off x="3" y="1"/>
            <a:ext cx="12191999" cy="9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5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675" r:id="rId15"/>
    <p:sldLayoutId id="2147483676" r:id="rId16"/>
    <p:sldLayoutId id="2147483662" r:id="rId17"/>
    <p:sldLayoutId id="2147483678" r:id="rId18"/>
    <p:sldLayoutId id="2147483680" r:id="rId19"/>
    <p:sldLayoutId id="2147483683" r:id="rId20"/>
    <p:sldLayoutId id="2147483681" r:id="rId21"/>
    <p:sldLayoutId id="2147483679" r:id="rId22"/>
    <p:sldLayoutId id="2147483674" r:id="rId23"/>
    <p:sldLayoutId id="2147483682" r:id="rId24"/>
    <p:sldLayoutId id="2147483684" r:id="rId25"/>
    <p:sldLayoutId id="2147483690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545" userDrawn="1">
          <p15:clr>
            <a:srgbClr val="F26B43"/>
          </p15:clr>
        </p15:guide>
        <p15:guide id="3" pos="223" userDrawn="1">
          <p15:clr>
            <a:srgbClr val="F26B43"/>
          </p15:clr>
        </p15:guide>
        <p15:guide id="4" pos="6866" userDrawn="1">
          <p15:clr>
            <a:srgbClr val="F26B43"/>
          </p15:clr>
        </p15:guide>
        <p15:guide id="5" orient="horz" pos="3127" userDrawn="1">
          <p15:clr>
            <a:srgbClr val="F26B43"/>
          </p15:clr>
        </p15:guide>
        <p15:guide id="6" orient="horz" pos="633" userDrawn="1">
          <p15:clr>
            <a:srgbClr val="F26B43"/>
          </p15:clr>
        </p15:guide>
        <p15:guide id="7" orient="horz" pos="2981" userDrawn="1">
          <p15:clr>
            <a:srgbClr val="F26B43"/>
          </p15:clr>
        </p15:guide>
        <p15:guide id="8" pos="5247" userDrawn="1">
          <p15:clr>
            <a:srgbClr val="F26B43"/>
          </p15:clr>
        </p15:guide>
        <p15:guide id="9" orient="horz" pos="429" userDrawn="1">
          <p15:clr>
            <a:srgbClr val="F26B43"/>
          </p15:clr>
        </p15:guide>
        <p15:guide id="10" orient="horz" pos="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23745700-1594-F24C-A986-31AAD1DB0C33}"/>
              </a:ext>
            </a:extLst>
          </p:cNvPr>
          <p:cNvSpPr/>
          <p:nvPr/>
        </p:nvSpPr>
        <p:spPr>
          <a:xfrm>
            <a:off x="1454283" y="1440001"/>
            <a:ext cx="8970000" cy="273473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de-D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EF9823A-9AC3-FB44-A9E5-C79382D430B6}"/>
              </a:ext>
            </a:extLst>
          </p:cNvPr>
          <p:cNvSpPr txBox="1">
            <a:spLocks/>
          </p:cNvSpPr>
          <p:nvPr/>
        </p:nvSpPr>
        <p:spPr>
          <a:xfrm>
            <a:off x="1454283" y="3151808"/>
            <a:ext cx="8970000" cy="650140"/>
          </a:xfrm>
          <a:prstGeom prst="rect">
            <a:avLst/>
          </a:prstGeom>
        </p:spPr>
        <p:txBody>
          <a:bodyPr lIns="0" tIns="0" rIns="0" bIns="54910">
            <a:noAutofit/>
          </a:bodyPr>
          <a:lstStyle>
            <a:lvl1pPr marL="0" indent="0" algn="l" defTabSz="6858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300"/>
              </a:spcAft>
              <a:buClr>
                <a:schemeClr val="tx2"/>
              </a:buClr>
              <a:buFont typeface="Wingdings" pitchFamily="2" charset="2"/>
              <a:buNone/>
              <a:defRPr sz="1800" kern="120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Major Klaus Schinke   </a:t>
            </a:r>
            <a:r>
              <a:rPr lang="de-DE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☎</a:t>
            </a:r>
            <a:r>
              <a:rPr lang="de-DE" dirty="0"/>
              <a:t>  +49 2251 95 34567</a:t>
            </a:r>
          </a:p>
          <a:p>
            <a:pPr algn="ctr"/>
            <a:r>
              <a:rPr lang="de-DE" dirty="0"/>
              <a:t>Personalstabsoffizier - Dezernat Personal</a:t>
            </a:r>
            <a:endParaRPr lang="en-US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8A35A1D2-E14F-4542-8BF6-9A1BAAE5CF84}"/>
              </a:ext>
            </a:extLst>
          </p:cNvPr>
          <p:cNvSpPr txBox="1">
            <a:spLocks/>
          </p:cNvSpPr>
          <p:nvPr/>
        </p:nvSpPr>
        <p:spPr>
          <a:xfrm>
            <a:off x="3020911" y="1970834"/>
            <a:ext cx="7403372" cy="65014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300" b="1" kern="1200" cap="all" baseline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cap="none" dirty="0">
                <a:latin typeface="Arial Narrow" panose="020B0604020202020204" pitchFamily="34" charset="0"/>
              </a:rPr>
              <a:t>Geoinformationsdienst der Bundeswehr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FD8054-9871-4E8F-9F41-6899785738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803" y="1948767"/>
            <a:ext cx="1771278" cy="178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484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solidFill>
                  <a:srgbClr val="FFFFFF"/>
                </a:solidFill>
                <a:sym typeface="Wingdings" panose="05000000000000000000" pitchFamily="2" charset="2"/>
              </a:rPr>
              <a:t>Geoinformationsdienst der Bundeswehr</a:t>
            </a:r>
            <a:endParaRPr lang="de-DE" sz="24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4649755-287F-4644-8169-5009A9857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46" y="936048"/>
            <a:ext cx="1219796" cy="551598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7AE0E16-3B2E-4EEE-8B39-EC8D914936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9" b="5518"/>
          <a:stretch/>
        </p:blipFill>
        <p:spPr>
          <a:xfrm>
            <a:off x="6971220" y="994498"/>
            <a:ext cx="4271672" cy="466747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9C0892CA-591F-4233-BB18-CAB6DB7B5DE1}"/>
              </a:ext>
            </a:extLst>
          </p:cNvPr>
          <p:cNvSpPr txBox="1"/>
          <p:nvPr/>
        </p:nvSpPr>
        <p:spPr>
          <a:xfrm>
            <a:off x="7748350" y="5917817"/>
            <a:ext cx="2717411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23" b="1" u="sng" dirty="0" err="1"/>
              <a:t>Auslandsdienstellen</a:t>
            </a:r>
            <a:r>
              <a:rPr lang="de-DE" sz="923" b="1" u="sng" dirty="0"/>
              <a:t> (NATO / EU):</a:t>
            </a:r>
          </a:p>
          <a:p>
            <a:r>
              <a:rPr lang="de-DE" sz="923" dirty="0"/>
              <a:t>Niederlande, Belgien, England, Frankreich, USA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7A63A6A-2D3E-43E5-999A-2D702A70D086}"/>
              </a:ext>
            </a:extLst>
          </p:cNvPr>
          <p:cNvSpPr txBox="1"/>
          <p:nvPr/>
        </p:nvSpPr>
        <p:spPr>
          <a:xfrm>
            <a:off x="2699547" y="1859241"/>
            <a:ext cx="3875913" cy="27296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2800" cap="small" dirty="0"/>
              <a:t> </a:t>
            </a:r>
            <a:r>
              <a:rPr lang="de-DE" sz="2400" dirty="0"/>
              <a:t>Her- und Bereitstellung </a:t>
            </a:r>
          </a:p>
          <a:p>
            <a:pPr algn="l"/>
            <a:r>
              <a:rPr lang="de-DE" sz="2400" dirty="0"/>
              <a:t>     von </a:t>
            </a:r>
            <a:r>
              <a:rPr lang="de-DE" sz="2400" dirty="0" err="1"/>
              <a:t>GeoInformationen</a:t>
            </a:r>
            <a:endParaRPr lang="de-DE" sz="24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2400" dirty="0"/>
              <a:t> GeoInfo-Beratung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2400" dirty="0"/>
              <a:t> Forschungseinrichtung </a:t>
            </a:r>
          </a:p>
          <a:p>
            <a:pPr algn="l"/>
            <a:r>
              <a:rPr lang="de-DE" sz="2400" dirty="0"/>
              <a:t>    des Bundes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AA7F396-F446-465F-894B-26680A03C479}"/>
              </a:ext>
            </a:extLst>
          </p:cNvPr>
          <p:cNvSpPr txBox="1"/>
          <p:nvPr/>
        </p:nvSpPr>
        <p:spPr>
          <a:xfrm>
            <a:off x="1" y="690666"/>
            <a:ext cx="12192000" cy="2255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                  </a:t>
            </a:r>
            <a:r>
              <a:rPr lang="de-DE" sz="1200" dirty="0">
                <a:solidFill>
                  <a:schemeClr val="bg1"/>
                </a:solidFill>
                <a:latin typeface="BundesSans Regular" panose="020B0002030500000203" pitchFamily="34" charset="0"/>
              </a:rPr>
              <a:t>Vorstellung                         </a:t>
            </a:r>
            <a:r>
              <a:rPr lang="de-DE" sz="1200" dirty="0">
                <a:solidFill>
                  <a:schemeClr val="bg1">
                    <a:lumMod val="75000"/>
                  </a:schemeClr>
                </a:solidFill>
                <a:latin typeface="BundesSans Regular" panose="020B0002030500000203" pitchFamily="34" charset="0"/>
              </a:rPr>
              <a:t>GeoInfo-Unterstützung</a:t>
            </a:r>
            <a:r>
              <a:rPr lang="de-DE" sz="1200" b="1" dirty="0">
                <a:solidFill>
                  <a:schemeClr val="bg1">
                    <a:lumMod val="75000"/>
                  </a:schemeClr>
                </a:solidFill>
                <a:latin typeface="BundesSans Regular" panose="020B0002030500000203" pitchFamily="34" charset="0"/>
              </a:rPr>
              <a:t> 			Karrieremöglichkeiten	    Stipendium</a:t>
            </a:r>
            <a:r>
              <a:rPr lang="de-DE" sz="1200" dirty="0">
                <a:solidFill>
                  <a:schemeClr val="bg1"/>
                </a:solidFill>
                <a:latin typeface="BundesSans Regular" panose="020B0002030500000203" pitchFamily="34" charset="0"/>
              </a:rPr>
              <a:t>		     </a:t>
            </a:r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948F3D1F-5688-438E-9EB7-2053AA98D74B}"/>
              </a:ext>
            </a:extLst>
          </p:cNvPr>
          <p:cNvSpPr txBox="1">
            <a:spLocks/>
          </p:cNvSpPr>
          <p:nvPr/>
        </p:nvSpPr>
        <p:spPr>
          <a:xfrm>
            <a:off x="781734" y="6613475"/>
            <a:ext cx="2511799" cy="216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804649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Geoinformationsdienst der Bundeswehr</a:t>
            </a:r>
          </a:p>
        </p:txBody>
      </p:sp>
    </p:spTree>
    <p:extLst>
      <p:ext uri="{BB962C8B-B14F-4D97-AF65-F5344CB8AC3E}">
        <p14:creationId xmlns:p14="http://schemas.microsoft.com/office/powerpoint/2010/main" val="52350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87671" y="6772"/>
            <a:ext cx="11424000" cy="824400"/>
          </a:xfrm>
        </p:spPr>
        <p:txBody>
          <a:bodyPr>
            <a:normAutofit/>
          </a:bodyPr>
          <a:lstStyle/>
          <a:p>
            <a:r>
              <a:rPr lang="de-DE" sz="2400" dirty="0"/>
              <a:t>Interdisziplinärer Ansatz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368263" y="1340768"/>
            <a:ext cx="7453262" cy="4823742"/>
            <a:chOff x="719138" y="1452124"/>
            <a:chExt cx="7453262" cy="4823742"/>
          </a:xfrm>
          <a:effectLst/>
        </p:grpSpPr>
        <p:sp>
          <p:nvSpPr>
            <p:cNvPr id="7" name="Oval 45"/>
            <p:cNvSpPr>
              <a:spLocks noChangeArrowheads="1"/>
            </p:cNvSpPr>
            <p:nvPr/>
          </p:nvSpPr>
          <p:spPr bwMode="auto">
            <a:xfrm>
              <a:off x="719138" y="1452124"/>
              <a:ext cx="7453262" cy="4823742"/>
            </a:xfrm>
            <a:prstGeom prst="ellipse">
              <a:avLst/>
            </a:prstGeom>
            <a:solidFill>
              <a:srgbClr val="C6D6DE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 kern="0">
                <a:solidFill>
                  <a:prstClr val="black"/>
                </a:solidFill>
              </a:endParaRPr>
            </a:p>
          </p:txBody>
        </p:sp>
        <p:pic>
          <p:nvPicPr>
            <p:cNvPr id="8" name="Picture 22" descr="GeoInfoDstBw2"/>
            <p:cNvPicPr preferRelativeResize="0">
              <a:picLocks noChangeArrowheads="1"/>
            </p:cNvPicPr>
            <p:nvPr/>
          </p:nvPicPr>
          <p:blipFill>
            <a:blip r:embed="rId3">
              <a:lum bright="-20000" contrast="-60000"/>
            </a:blip>
            <a:srcRect/>
            <a:stretch>
              <a:fillRect/>
            </a:stretch>
          </p:blipFill>
          <p:spPr bwMode="auto">
            <a:xfrm>
              <a:off x="2892400" y="2310595"/>
              <a:ext cx="3106738" cy="310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3517875" y="2917052"/>
              <a:ext cx="1855788" cy="1893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de-DE" altLang="de-DE" sz="11700" b="1" dirty="0">
                  <a:solidFill>
                    <a:srgbClr val="E6EDF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540015" y="2474493"/>
            <a:ext cx="1561430" cy="33813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Fernerkundung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815448" y="4777425"/>
            <a:ext cx="1069975" cy="33813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Biologie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340805" y="2472905"/>
            <a:ext cx="1130300" cy="33813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Geodäsie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290034" y="5697962"/>
            <a:ext cx="1609725" cy="33972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Geoinformatik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988879" y="5236105"/>
            <a:ext cx="1082675" cy="33972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Geologie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875593" y="2933176"/>
            <a:ext cx="1257300" cy="33813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Geophysik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707196" y="3393444"/>
            <a:ext cx="1209675" cy="33813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Geopolitik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8126524" y="3395032"/>
            <a:ext cx="1550987" cy="33813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Hydrographie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714970" y="3853710"/>
            <a:ext cx="1278436" cy="33813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Hydrologie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908759" y="4313981"/>
            <a:ext cx="1493837" cy="33972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Kartographie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7909966" y="4317154"/>
            <a:ext cx="1444625" cy="338138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Klimatologie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344800" y="1517444"/>
            <a:ext cx="1500188" cy="373062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Meteorologie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7154676" y="2012639"/>
            <a:ext cx="1082675" cy="33972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Ökologie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7759251" y="3855300"/>
            <a:ext cx="1927225" cy="339725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Photogrammetrie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4015021" y="2012639"/>
            <a:ext cx="1270000" cy="33813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Ethnologie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6863715" y="5237693"/>
            <a:ext cx="1517650" cy="33813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de-DE"/>
            </a:defPPr>
            <a:lvl1pPr algn="ctr">
              <a:lnSpc>
                <a:spcPct val="80000"/>
              </a:lnSpc>
              <a:spcBef>
                <a:spcPts val="0"/>
              </a:spcBef>
              <a:defRPr b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 altLang="de-DE" sz="1800" kern="0" dirty="0">
                <a:solidFill>
                  <a:srgbClr val="004471"/>
                </a:solidFill>
              </a:rPr>
              <a:t>Hydroakustik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312032" y="4775837"/>
            <a:ext cx="1638559" cy="33813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Ozeanographie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8036927" y="2934764"/>
            <a:ext cx="1352550" cy="33813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de-DE" altLang="de-DE" sz="1800" b="1" kern="0" dirty="0">
                <a:solidFill>
                  <a:srgbClr val="004471"/>
                </a:solidFill>
                <a:latin typeface="Arial Narrow" panose="020B0606020202030204" pitchFamily="34" charset="0"/>
              </a:rPr>
              <a:t>Geographie</a:t>
            </a:r>
          </a:p>
        </p:txBody>
      </p:sp>
      <p:sp>
        <p:nvSpPr>
          <p:cNvPr id="28" name="Datumsplatzhalter 1">
            <a:extLst>
              <a:ext uri="{FF2B5EF4-FFF2-40B4-BE49-F238E27FC236}">
                <a16:creationId xmlns:a16="http://schemas.microsoft.com/office/drawing/2014/main" id="{F129B262-1F28-4AC7-B369-9351346E1547}"/>
              </a:ext>
            </a:extLst>
          </p:cNvPr>
          <p:cNvSpPr txBox="1">
            <a:spLocks/>
          </p:cNvSpPr>
          <p:nvPr/>
        </p:nvSpPr>
        <p:spPr>
          <a:xfrm>
            <a:off x="781734" y="6613475"/>
            <a:ext cx="2511799" cy="216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804649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Geoinformationsdienst der Bundeswehr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9FCC725-8033-4E2C-9227-F706ADDCE1ED}"/>
              </a:ext>
            </a:extLst>
          </p:cNvPr>
          <p:cNvSpPr txBox="1"/>
          <p:nvPr/>
        </p:nvSpPr>
        <p:spPr>
          <a:xfrm>
            <a:off x="1" y="690666"/>
            <a:ext cx="12192000" cy="2255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1200" dirty="0">
                <a:solidFill>
                  <a:srgbClr val="B2B2B2"/>
                </a:solidFill>
              </a:rPr>
              <a:t>                  </a:t>
            </a:r>
            <a:r>
              <a:rPr lang="de-DE" sz="1200" dirty="0">
                <a:solidFill>
                  <a:srgbClr val="B2B2B2"/>
                </a:solidFill>
                <a:latin typeface="BundesSans Regular" panose="020B0002030500000203" pitchFamily="34" charset="0"/>
              </a:rPr>
              <a:t>Vorstellung                         </a:t>
            </a:r>
            <a:r>
              <a:rPr lang="de-DE" sz="1200" dirty="0">
                <a:solidFill>
                  <a:schemeClr val="bg1"/>
                </a:solidFill>
                <a:latin typeface="BundesSans Regular" panose="020B0002030500000203" pitchFamily="34" charset="0"/>
              </a:rPr>
              <a:t>GeoInfo-Unterstützung</a:t>
            </a:r>
            <a:r>
              <a:rPr lang="de-DE" sz="1200" b="1" dirty="0">
                <a:solidFill>
                  <a:schemeClr val="bg1"/>
                </a:solidFill>
                <a:latin typeface="BundesSans Regular" panose="020B0002030500000203" pitchFamily="34" charset="0"/>
              </a:rPr>
              <a:t> 			</a:t>
            </a:r>
            <a:r>
              <a:rPr lang="de-DE" sz="1200" b="1" dirty="0">
                <a:solidFill>
                  <a:schemeClr val="bg1">
                    <a:lumMod val="75000"/>
                  </a:schemeClr>
                </a:solidFill>
                <a:latin typeface="BundesSans Regular" panose="020B0002030500000203" pitchFamily="34" charset="0"/>
              </a:rPr>
              <a:t>Karrieremöglichkeiten	    Stipendium</a:t>
            </a:r>
            <a:r>
              <a:rPr lang="de-DE" sz="1200" dirty="0">
                <a:solidFill>
                  <a:schemeClr val="bg1"/>
                </a:solidFill>
                <a:latin typeface="BundesSans Regular" panose="020B0002030500000203" pitchFamily="34" charset="0"/>
              </a:rPr>
              <a:t>		     </a:t>
            </a:r>
          </a:p>
        </p:txBody>
      </p:sp>
    </p:spTree>
    <p:extLst>
      <p:ext uri="{BB962C8B-B14F-4D97-AF65-F5344CB8AC3E}">
        <p14:creationId xmlns:p14="http://schemas.microsoft.com/office/powerpoint/2010/main" val="351306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831BE295-2F7A-4E7C-AD07-3B5B3C81EC9C}"/>
              </a:ext>
            </a:extLst>
          </p:cNvPr>
          <p:cNvSpPr txBox="1">
            <a:spLocks/>
          </p:cNvSpPr>
          <p:nvPr/>
        </p:nvSpPr>
        <p:spPr>
          <a:xfrm>
            <a:off x="1454284" y="0"/>
            <a:ext cx="9283435" cy="9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80464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3487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11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8136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461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cap="none" dirty="0"/>
              <a:t>Laufbahn- und Karrieremöglichkeiten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5A06BD9-7FF3-4E8D-92FB-3A86F6361A3A}"/>
              </a:ext>
            </a:extLst>
          </p:cNvPr>
          <p:cNvSpPr/>
          <p:nvPr/>
        </p:nvSpPr>
        <p:spPr>
          <a:xfrm>
            <a:off x="2922887" y="1136029"/>
            <a:ext cx="1780161" cy="461818"/>
          </a:xfrm>
          <a:prstGeom prst="rect">
            <a:avLst/>
          </a:prstGeom>
          <a:solidFill>
            <a:srgbClr val="537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Zivile Laufbahn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6623E6B-9874-4B0B-AA50-FA3E484015E0}"/>
              </a:ext>
            </a:extLst>
          </p:cNvPr>
          <p:cNvSpPr/>
          <p:nvPr/>
        </p:nvSpPr>
        <p:spPr>
          <a:xfrm>
            <a:off x="7310337" y="1138695"/>
            <a:ext cx="2016000" cy="461818"/>
          </a:xfrm>
          <a:prstGeom prst="rect">
            <a:avLst/>
          </a:prstGeom>
          <a:solidFill>
            <a:srgbClr val="537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Militärische Laufbahn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92EB12A0-63D3-4CE2-8A2F-8340ED208223}"/>
              </a:ext>
            </a:extLst>
          </p:cNvPr>
          <p:cNvSpPr/>
          <p:nvPr/>
        </p:nvSpPr>
        <p:spPr>
          <a:xfrm>
            <a:off x="1700979" y="1818466"/>
            <a:ext cx="2124000" cy="591127"/>
          </a:xfrm>
          <a:prstGeom prst="rect">
            <a:avLst/>
          </a:prstGeom>
          <a:solidFill>
            <a:srgbClr val="C6D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ohne </a:t>
            </a:r>
            <a:r>
              <a:rPr lang="de-DE" sz="1400" dirty="0"/>
              <a:t>Studium/Ausbildung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808C2DE-7BB4-4634-86C6-B13F49EDC574}"/>
              </a:ext>
            </a:extLst>
          </p:cNvPr>
          <p:cNvSpPr/>
          <p:nvPr/>
        </p:nvSpPr>
        <p:spPr>
          <a:xfrm>
            <a:off x="1716527" y="5146740"/>
            <a:ext cx="2124000" cy="12902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Vorbereitungsdienst im mittleren Wetterdienst des Bundes / Wetterbeobachter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3CA364DA-C14E-4352-B5A1-E1AF104FFFF1}"/>
              </a:ext>
            </a:extLst>
          </p:cNvPr>
          <p:cNvSpPr/>
          <p:nvPr/>
        </p:nvSpPr>
        <p:spPr>
          <a:xfrm>
            <a:off x="1700979" y="2570941"/>
            <a:ext cx="2124000" cy="891360"/>
          </a:xfrm>
          <a:prstGeom prst="rect">
            <a:avLst/>
          </a:prstGeom>
          <a:solidFill>
            <a:srgbClr val="537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Vorbereitungsdienst im gehobenen Wetterdienst des Bundes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25A73E63-A41C-427F-A897-362225080D87}"/>
              </a:ext>
            </a:extLst>
          </p:cNvPr>
          <p:cNvSpPr/>
          <p:nvPr/>
        </p:nvSpPr>
        <p:spPr>
          <a:xfrm>
            <a:off x="3913791" y="2591331"/>
            <a:ext cx="2124000" cy="1430095"/>
          </a:xfrm>
          <a:prstGeom prst="rect">
            <a:avLst/>
          </a:prstGeom>
          <a:solidFill>
            <a:srgbClr val="537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Einstellung im </a:t>
            </a:r>
            <a:r>
              <a:rPr lang="de-DE" sz="1400" dirty="0" err="1"/>
              <a:t>höh</a:t>
            </a:r>
            <a:r>
              <a:rPr lang="de-DE" sz="1400" dirty="0"/>
              <a:t>. oder geh. Dienst mit Studium</a:t>
            </a:r>
          </a:p>
          <a:p>
            <a:pPr algn="ctr"/>
            <a:endParaRPr lang="de-DE" sz="1400" dirty="0"/>
          </a:p>
          <a:p>
            <a:r>
              <a:rPr lang="de-DE" sz="1400" dirty="0"/>
              <a:t>+ </a:t>
            </a:r>
            <a:r>
              <a:rPr lang="de-DE" sz="1400" dirty="0" err="1"/>
              <a:t>GeoInfoWiss</a:t>
            </a:r>
            <a:r>
              <a:rPr lang="de-DE" sz="1400" dirty="0"/>
              <a:t> (M.Sc.)</a:t>
            </a:r>
          </a:p>
          <a:p>
            <a:r>
              <a:rPr lang="de-DE" sz="1400" dirty="0"/>
              <a:t>+ </a:t>
            </a:r>
            <a:r>
              <a:rPr lang="de-DE" sz="1400" dirty="0" err="1"/>
              <a:t>GeoInfoIng</a:t>
            </a:r>
            <a:r>
              <a:rPr lang="de-DE" sz="1400" dirty="0"/>
              <a:t> (B.Sc.)         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705DB9F2-3ACA-474A-AEE0-12C094A72512}"/>
              </a:ext>
            </a:extLst>
          </p:cNvPr>
          <p:cNvSpPr/>
          <p:nvPr/>
        </p:nvSpPr>
        <p:spPr>
          <a:xfrm>
            <a:off x="6164297" y="1836939"/>
            <a:ext cx="2124000" cy="5911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ohne </a:t>
            </a:r>
            <a:r>
              <a:rPr lang="de-DE" sz="1400" dirty="0"/>
              <a:t>Studium/Ausbildung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770BECB4-283A-49F7-82B6-17F7BBCB42EE}"/>
              </a:ext>
            </a:extLst>
          </p:cNvPr>
          <p:cNvSpPr/>
          <p:nvPr/>
        </p:nvSpPr>
        <p:spPr>
          <a:xfrm>
            <a:off x="8406877" y="1827702"/>
            <a:ext cx="2124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mit</a:t>
            </a:r>
            <a:r>
              <a:rPr lang="de-DE" sz="1400" dirty="0"/>
              <a:t> </a:t>
            </a:r>
          </a:p>
          <a:p>
            <a:pPr algn="ctr"/>
            <a:r>
              <a:rPr lang="de-DE" sz="1400" dirty="0"/>
              <a:t>Studium/Ausbildung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57894E3E-1391-446E-80E2-3064F6E7103C}"/>
              </a:ext>
            </a:extLst>
          </p:cNvPr>
          <p:cNvSpPr/>
          <p:nvPr/>
        </p:nvSpPr>
        <p:spPr>
          <a:xfrm>
            <a:off x="8406877" y="2591331"/>
            <a:ext cx="2124000" cy="1430095"/>
          </a:xfrm>
          <a:prstGeom prst="rect">
            <a:avLst/>
          </a:prstGeom>
          <a:solidFill>
            <a:srgbClr val="537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Einstellung als Offizier im </a:t>
            </a:r>
            <a:r>
              <a:rPr lang="de-DE" sz="1400" dirty="0" err="1"/>
              <a:t>GeoInfoDBw</a:t>
            </a:r>
            <a:r>
              <a:rPr lang="de-DE" sz="1400" dirty="0"/>
              <a:t> (SE)</a:t>
            </a:r>
          </a:p>
          <a:p>
            <a:pPr algn="ctr"/>
            <a:endParaRPr lang="de-DE" sz="1400" dirty="0"/>
          </a:p>
          <a:p>
            <a:r>
              <a:rPr lang="de-DE" sz="1400" dirty="0"/>
              <a:t>- </a:t>
            </a:r>
            <a:r>
              <a:rPr lang="de-DE" sz="1400" dirty="0" err="1"/>
              <a:t>GeoInfoStOffz</a:t>
            </a:r>
            <a:r>
              <a:rPr lang="de-DE" sz="1400" dirty="0"/>
              <a:t> (M.Sc.)</a:t>
            </a:r>
          </a:p>
          <a:p>
            <a:r>
              <a:rPr lang="de-DE" sz="1400" dirty="0"/>
              <a:t>- </a:t>
            </a:r>
            <a:r>
              <a:rPr lang="de-DE" sz="1400" dirty="0" err="1"/>
              <a:t>GeoInfoOffz</a:t>
            </a:r>
            <a:r>
              <a:rPr lang="de-DE" sz="1400" dirty="0"/>
              <a:t>  (B.Sc.)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FCDB211F-5D62-45E8-93ED-61F4B9D70F7A}"/>
              </a:ext>
            </a:extLst>
          </p:cNvPr>
          <p:cNvSpPr/>
          <p:nvPr/>
        </p:nvSpPr>
        <p:spPr>
          <a:xfrm>
            <a:off x="6160773" y="2593006"/>
            <a:ext cx="2124000" cy="2472922"/>
          </a:xfrm>
          <a:prstGeom prst="rect">
            <a:avLst/>
          </a:prstGeom>
          <a:solidFill>
            <a:srgbClr val="537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Offizierausbildung</a:t>
            </a:r>
          </a:p>
          <a:p>
            <a:pPr algn="ctr"/>
            <a:endParaRPr lang="de-DE" sz="1400" dirty="0"/>
          </a:p>
          <a:p>
            <a:r>
              <a:rPr lang="de-DE" sz="1400" dirty="0"/>
              <a:t>Fachrichtungen:</a:t>
            </a:r>
          </a:p>
          <a:p>
            <a:pPr marL="174625" indent="-174625">
              <a:buFontTx/>
              <a:buChar char="-"/>
            </a:pPr>
            <a:r>
              <a:rPr lang="de-DE" sz="1400" dirty="0"/>
              <a:t>Meteorologie</a:t>
            </a:r>
          </a:p>
          <a:p>
            <a:pPr marL="174625" indent="-174625">
              <a:buFontTx/>
              <a:buChar char="-"/>
              <a:tabLst>
                <a:tab pos="360363" algn="l"/>
              </a:tabLst>
            </a:pPr>
            <a:r>
              <a:rPr lang="de-DE" sz="1400" dirty="0"/>
              <a:t>Geoinformation</a:t>
            </a:r>
            <a:br>
              <a:rPr lang="de-DE" sz="1400" dirty="0"/>
            </a:br>
            <a:r>
              <a:rPr lang="de-DE" sz="1400" dirty="0"/>
              <a:t> + Geoinformatik</a:t>
            </a:r>
            <a:br>
              <a:rPr lang="de-DE" sz="1400" dirty="0"/>
            </a:br>
            <a:r>
              <a:rPr lang="de-DE" sz="1400" dirty="0"/>
              <a:t> + Geodäsie</a:t>
            </a:r>
            <a:br>
              <a:rPr lang="de-DE" sz="1400" dirty="0"/>
            </a:br>
            <a:r>
              <a:rPr lang="de-DE" sz="1400" dirty="0"/>
              <a:t> + Geomedien</a:t>
            </a:r>
            <a:br>
              <a:rPr lang="de-DE" sz="1400" dirty="0"/>
            </a:br>
            <a:r>
              <a:rPr lang="de-DE" sz="1400" dirty="0"/>
              <a:t> + Kartographie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B5E0FCD1-8FF6-40CE-B5C3-AAE795002F8C}"/>
              </a:ext>
            </a:extLst>
          </p:cNvPr>
          <p:cNvSpPr/>
          <p:nvPr/>
        </p:nvSpPr>
        <p:spPr>
          <a:xfrm>
            <a:off x="8406877" y="5134252"/>
            <a:ext cx="2124000" cy="13027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Feldwebellaufbahn mit gekürzter Ausbildung</a:t>
            </a:r>
            <a:br>
              <a:rPr lang="de-DE" sz="1400" dirty="0"/>
            </a:br>
            <a:r>
              <a:rPr lang="de-DE" sz="1400" dirty="0"/>
              <a:t>(1 Jahr)</a:t>
            </a:r>
          </a:p>
          <a:p>
            <a:pPr algn="ctr"/>
            <a:r>
              <a:rPr lang="de-DE" sz="1400" dirty="0"/>
              <a:t>Verwendung im Fachbereich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1116A06F-517B-4DB6-93B1-3357BC794A26}"/>
              </a:ext>
            </a:extLst>
          </p:cNvPr>
          <p:cNvSpPr/>
          <p:nvPr/>
        </p:nvSpPr>
        <p:spPr>
          <a:xfrm>
            <a:off x="6167822" y="5134252"/>
            <a:ext cx="2124000" cy="130278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Feldwebellaufbahn mit Ausbildung im Bereich </a:t>
            </a:r>
            <a:r>
              <a:rPr lang="de-DE" sz="1400" dirty="0" err="1"/>
              <a:t>Geomatik</a:t>
            </a:r>
            <a:r>
              <a:rPr lang="de-DE" sz="1400" dirty="0"/>
              <a:t> oder Vermessungstechnik</a:t>
            </a:r>
            <a:br>
              <a:rPr lang="de-DE" sz="1400" dirty="0"/>
            </a:br>
            <a:r>
              <a:rPr lang="de-DE" sz="1400" dirty="0"/>
              <a:t>(ZAW) – 3 Jahre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AB0CDCB8-B4E3-4FF4-B6AA-65903BFEC37D}"/>
              </a:ext>
            </a:extLst>
          </p:cNvPr>
          <p:cNvSpPr/>
          <p:nvPr/>
        </p:nvSpPr>
        <p:spPr>
          <a:xfrm>
            <a:off x="3921718" y="1827702"/>
            <a:ext cx="2124000" cy="609600"/>
          </a:xfrm>
          <a:prstGeom prst="rect">
            <a:avLst/>
          </a:prstGeom>
          <a:solidFill>
            <a:srgbClr val="C6D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mit</a:t>
            </a:r>
            <a:r>
              <a:rPr lang="de-DE" sz="1400" dirty="0"/>
              <a:t> </a:t>
            </a:r>
          </a:p>
          <a:p>
            <a:pPr algn="ctr"/>
            <a:r>
              <a:rPr lang="de-DE" sz="1400" dirty="0"/>
              <a:t>Studium/Ausbildung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EB092DCD-3DD3-4D3A-A4E5-8063004EE08E}"/>
              </a:ext>
            </a:extLst>
          </p:cNvPr>
          <p:cNvSpPr/>
          <p:nvPr/>
        </p:nvSpPr>
        <p:spPr>
          <a:xfrm>
            <a:off x="3913791" y="4143721"/>
            <a:ext cx="2124000" cy="414482"/>
          </a:xfrm>
          <a:prstGeom prst="rect">
            <a:avLst/>
          </a:prstGeom>
          <a:solidFill>
            <a:srgbClr val="537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Praktikum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26991376-6EC2-4877-871D-21C467CAF301}"/>
              </a:ext>
            </a:extLst>
          </p:cNvPr>
          <p:cNvSpPr/>
          <p:nvPr/>
        </p:nvSpPr>
        <p:spPr>
          <a:xfrm>
            <a:off x="3921718" y="4652611"/>
            <a:ext cx="2124000" cy="414000"/>
          </a:xfrm>
          <a:prstGeom prst="rect">
            <a:avLst/>
          </a:prstGeom>
          <a:solidFill>
            <a:srgbClr val="537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Studienförderung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FCEDE453-3506-4952-AA9F-F4276ADC2AC3}"/>
              </a:ext>
            </a:extLst>
          </p:cNvPr>
          <p:cNvSpPr/>
          <p:nvPr/>
        </p:nvSpPr>
        <p:spPr>
          <a:xfrm>
            <a:off x="3921718" y="5134252"/>
            <a:ext cx="2124000" cy="130278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Bewerbung für den </a:t>
            </a:r>
            <a:r>
              <a:rPr lang="de-DE" sz="1400" dirty="0" err="1"/>
              <a:t>mittl</a:t>
            </a:r>
            <a:r>
              <a:rPr lang="de-DE" sz="1400" dirty="0"/>
              <a:t>. Dienst mit Beruf</a:t>
            </a:r>
          </a:p>
          <a:p>
            <a:pPr algn="ctr"/>
            <a:r>
              <a:rPr lang="de-DE" sz="1400" dirty="0"/>
              <a:t>(</a:t>
            </a:r>
            <a:r>
              <a:rPr lang="de-DE" sz="1400" dirty="0" err="1"/>
              <a:t>GeoInfoTechnr</a:t>
            </a:r>
            <a:r>
              <a:rPr lang="de-DE" sz="1400" dirty="0"/>
              <a:t>)            </a:t>
            </a:r>
          </a:p>
        </p:txBody>
      </p:sp>
      <p:cxnSp>
        <p:nvCxnSpPr>
          <p:cNvPr id="76" name="Gewinkelter Verbinder 11">
            <a:extLst>
              <a:ext uri="{FF2B5EF4-FFF2-40B4-BE49-F238E27FC236}">
                <a16:creationId xmlns:a16="http://schemas.microsoft.com/office/drawing/2014/main" id="{9BFE8230-164F-451F-A587-7B4DDF8C9A7E}"/>
              </a:ext>
            </a:extLst>
          </p:cNvPr>
          <p:cNvCxnSpPr>
            <a:stCxn id="31" idx="2"/>
            <a:endCxn id="35" idx="0"/>
          </p:cNvCxnSpPr>
          <p:nvPr/>
        </p:nvCxnSpPr>
        <p:spPr>
          <a:xfrm rot="5400000">
            <a:off x="3177664" y="1183162"/>
            <a:ext cx="220618" cy="1049988"/>
          </a:xfrm>
          <a:prstGeom prst="bentConnector3">
            <a:avLst>
              <a:gd name="adj1" fmla="val 50000"/>
            </a:avLst>
          </a:prstGeom>
          <a:ln w="22225">
            <a:solidFill>
              <a:srgbClr val="537D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winkelter Verbinder 31">
            <a:extLst>
              <a:ext uri="{FF2B5EF4-FFF2-40B4-BE49-F238E27FC236}">
                <a16:creationId xmlns:a16="http://schemas.microsoft.com/office/drawing/2014/main" id="{C73AA995-F809-4C91-AFE9-15C1B17B185D}"/>
              </a:ext>
            </a:extLst>
          </p:cNvPr>
          <p:cNvCxnSpPr>
            <a:stCxn id="31" idx="2"/>
            <a:endCxn id="72" idx="0"/>
          </p:cNvCxnSpPr>
          <p:nvPr/>
        </p:nvCxnSpPr>
        <p:spPr>
          <a:xfrm rot="16200000" flipH="1">
            <a:off x="4283416" y="1127399"/>
            <a:ext cx="229855" cy="1170751"/>
          </a:xfrm>
          <a:prstGeom prst="bentConnector3">
            <a:avLst>
              <a:gd name="adj1" fmla="val 50000"/>
            </a:avLst>
          </a:prstGeom>
          <a:ln w="22225">
            <a:solidFill>
              <a:srgbClr val="537D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winkelter Verbinder 24">
            <a:extLst>
              <a:ext uri="{FF2B5EF4-FFF2-40B4-BE49-F238E27FC236}">
                <a16:creationId xmlns:a16="http://schemas.microsoft.com/office/drawing/2014/main" id="{7E37EE75-3D48-41A8-95F3-273D9F199F01}"/>
              </a:ext>
            </a:extLst>
          </p:cNvPr>
          <p:cNvCxnSpPr/>
          <p:nvPr/>
        </p:nvCxnSpPr>
        <p:spPr>
          <a:xfrm rot="5400000">
            <a:off x="7704701" y="1209917"/>
            <a:ext cx="281980" cy="1001628"/>
          </a:xfrm>
          <a:prstGeom prst="bentConnector3">
            <a:avLst>
              <a:gd name="adj1" fmla="val 50000"/>
            </a:avLst>
          </a:prstGeom>
          <a:ln w="22225">
            <a:solidFill>
              <a:srgbClr val="537D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winkelter Verbinder 25">
            <a:extLst>
              <a:ext uri="{FF2B5EF4-FFF2-40B4-BE49-F238E27FC236}">
                <a16:creationId xmlns:a16="http://schemas.microsoft.com/office/drawing/2014/main" id="{2E63A206-8EC8-4038-B062-B02E8FA85EE2}"/>
              </a:ext>
            </a:extLst>
          </p:cNvPr>
          <p:cNvCxnSpPr/>
          <p:nvPr/>
        </p:nvCxnSpPr>
        <p:spPr>
          <a:xfrm rot="16200000" flipH="1">
            <a:off x="8810453" y="1105794"/>
            <a:ext cx="291217" cy="1219111"/>
          </a:xfrm>
          <a:prstGeom prst="bentConnector3">
            <a:avLst>
              <a:gd name="adj1" fmla="val 46660"/>
            </a:avLst>
          </a:prstGeom>
          <a:ln w="22225">
            <a:solidFill>
              <a:srgbClr val="537D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35C15132-DDE6-4B5F-A9DB-80283B295850}"/>
              </a:ext>
            </a:extLst>
          </p:cNvPr>
          <p:cNvSpPr txBox="1"/>
          <p:nvPr/>
        </p:nvSpPr>
        <p:spPr>
          <a:xfrm>
            <a:off x="1143001" y="690666"/>
            <a:ext cx="9905999" cy="2255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                  </a:t>
            </a:r>
            <a:r>
              <a:rPr lang="de-DE" sz="1200" dirty="0">
                <a:solidFill>
                  <a:schemeClr val="bg1">
                    <a:lumMod val="75000"/>
                  </a:schemeClr>
                </a:solidFill>
                <a:latin typeface="BundesSans Regular" panose="020B0002030500000203" pitchFamily="34" charset="0"/>
              </a:rPr>
              <a:t>Vorstellung                         GeoInfo-Unterstützung</a:t>
            </a:r>
            <a:r>
              <a:rPr lang="de-DE" sz="1200" b="1" dirty="0">
                <a:solidFill>
                  <a:schemeClr val="bg1">
                    <a:lumMod val="75000"/>
                  </a:schemeClr>
                </a:solidFill>
                <a:latin typeface="BundesSans Regular" panose="020B0002030500000203" pitchFamily="34" charset="0"/>
              </a:rPr>
              <a:t> 			</a:t>
            </a:r>
            <a:r>
              <a:rPr lang="de-DE" sz="1200" b="1" dirty="0">
                <a:solidFill>
                  <a:schemeClr val="bg1"/>
                </a:solidFill>
                <a:latin typeface="BundesSans Regular" panose="020B0002030500000203" pitchFamily="34" charset="0"/>
              </a:rPr>
              <a:t>Karrieremöglichkeiten	    </a:t>
            </a:r>
            <a:r>
              <a:rPr lang="de-DE" sz="1200" b="1" dirty="0">
                <a:solidFill>
                  <a:schemeClr val="bg1">
                    <a:lumMod val="75000"/>
                  </a:schemeClr>
                </a:solidFill>
                <a:latin typeface="BundesSans Regular" panose="020B0002030500000203" pitchFamily="34" charset="0"/>
              </a:rPr>
              <a:t>Stipendium</a:t>
            </a:r>
            <a:r>
              <a:rPr lang="de-DE" sz="1200" dirty="0">
                <a:solidFill>
                  <a:schemeClr val="bg1"/>
                </a:solidFill>
                <a:latin typeface="BundesSans Regular" panose="020B0002030500000203" pitchFamily="34" charset="0"/>
              </a:rPr>
              <a:t>  		     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7CD6459-3A25-4BBD-9DC2-67C13AD3DB08}"/>
              </a:ext>
            </a:extLst>
          </p:cNvPr>
          <p:cNvSpPr/>
          <p:nvPr/>
        </p:nvSpPr>
        <p:spPr>
          <a:xfrm>
            <a:off x="8399828" y="4143721"/>
            <a:ext cx="2124000" cy="414482"/>
          </a:xfrm>
          <a:prstGeom prst="rect">
            <a:avLst/>
          </a:prstGeom>
          <a:solidFill>
            <a:srgbClr val="537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Praktikum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50D26B0-ADA1-4523-9403-FBD0CCB7A05D}"/>
              </a:ext>
            </a:extLst>
          </p:cNvPr>
          <p:cNvSpPr/>
          <p:nvPr/>
        </p:nvSpPr>
        <p:spPr>
          <a:xfrm>
            <a:off x="8407755" y="4651928"/>
            <a:ext cx="2124000" cy="414000"/>
          </a:xfrm>
          <a:prstGeom prst="rect">
            <a:avLst/>
          </a:prstGeom>
          <a:solidFill>
            <a:srgbClr val="537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Studienförderung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1AC2E20-FBE2-4594-A180-E7F34A0F4C14}"/>
              </a:ext>
            </a:extLst>
          </p:cNvPr>
          <p:cNvSpPr/>
          <p:nvPr/>
        </p:nvSpPr>
        <p:spPr>
          <a:xfrm>
            <a:off x="1688967" y="3568840"/>
            <a:ext cx="2124000" cy="1497089"/>
          </a:xfrm>
          <a:prstGeom prst="rect">
            <a:avLst/>
          </a:prstGeom>
          <a:solidFill>
            <a:srgbClr val="537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Duales Studium</a:t>
            </a:r>
          </a:p>
          <a:p>
            <a:pPr algn="ctr"/>
            <a:endParaRPr lang="de-DE" sz="1400" dirty="0"/>
          </a:p>
          <a:p>
            <a:r>
              <a:rPr lang="de-DE" sz="1400" dirty="0"/>
              <a:t>Fachrichtung:</a:t>
            </a:r>
          </a:p>
          <a:p>
            <a:r>
              <a:rPr lang="de-DE" sz="1400" dirty="0"/>
              <a:t>- Meteorologie        </a:t>
            </a:r>
          </a:p>
        </p:txBody>
      </p:sp>
      <p:sp>
        <p:nvSpPr>
          <p:cNvPr id="30" name="Datumsplatzhalter 1">
            <a:extLst>
              <a:ext uri="{FF2B5EF4-FFF2-40B4-BE49-F238E27FC236}">
                <a16:creationId xmlns:a16="http://schemas.microsoft.com/office/drawing/2014/main" id="{A6705A8E-49E6-43BE-9C56-70E1CD99B6D0}"/>
              </a:ext>
            </a:extLst>
          </p:cNvPr>
          <p:cNvSpPr txBox="1">
            <a:spLocks/>
          </p:cNvSpPr>
          <p:nvPr/>
        </p:nvSpPr>
        <p:spPr>
          <a:xfrm>
            <a:off x="781734" y="6613475"/>
            <a:ext cx="2511799" cy="216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804649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Geoinformationsdienst der Bundeswehr</a:t>
            </a:r>
          </a:p>
        </p:txBody>
      </p:sp>
    </p:spTree>
    <p:extLst>
      <p:ext uri="{BB962C8B-B14F-4D97-AF65-F5344CB8AC3E}">
        <p14:creationId xmlns:p14="http://schemas.microsoft.com/office/powerpoint/2010/main" val="10520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7F22B27-FF43-4747-8A89-ECFD607543EC}"/>
              </a:ext>
            </a:extLst>
          </p:cNvPr>
          <p:cNvSpPr/>
          <p:nvPr/>
        </p:nvSpPr>
        <p:spPr>
          <a:xfrm>
            <a:off x="1335947" y="1099730"/>
            <a:ext cx="894266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-BoldMT"/>
              </a:rPr>
              <a:t>Förderbeträge:</a:t>
            </a:r>
          </a:p>
          <a:p>
            <a:endParaRPr lang="de-DE" dirty="0">
              <a:latin typeface="AndaleMono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de-DE" dirty="0">
                <a:latin typeface="ArialMT"/>
              </a:rPr>
              <a:t>Kosten des Lebensunterhalts in Höhe von </a:t>
            </a:r>
            <a:r>
              <a:rPr lang="de-DE" b="1" dirty="0">
                <a:latin typeface="Arial-BoldMT"/>
              </a:rPr>
              <a:t>monatlich 580 €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de-DE" dirty="0">
                <a:latin typeface="ArialMT"/>
              </a:rPr>
              <a:t>nachgewiesenen Studiengebühren, </a:t>
            </a:r>
            <a:r>
              <a:rPr lang="de-DE" b="1" dirty="0">
                <a:latin typeface="Arial-BoldMT"/>
              </a:rPr>
              <a:t>je Semester bis zu 500 €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de-DE" dirty="0">
                <a:latin typeface="ArialMT"/>
              </a:rPr>
              <a:t>Kranken-/Pflegeversicherung </a:t>
            </a:r>
            <a:r>
              <a:rPr lang="de-DE" b="1" dirty="0">
                <a:latin typeface="Arial-BoldMT"/>
              </a:rPr>
              <a:t>je Semester bis zu 300 €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de-DE" dirty="0">
                <a:latin typeface="ArialMT"/>
              </a:rPr>
              <a:t>Lernmittelzuschuss </a:t>
            </a:r>
            <a:r>
              <a:rPr lang="de-DE" b="1" dirty="0">
                <a:latin typeface="Arial-BoldMT"/>
              </a:rPr>
              <a:t>je Semester 100 €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de-DE" dirty="0">
                <a:latin typeface="ArialMT"/>
              </a:rPr>
              <a:t>Exkursionen im Zusammenhang mit dem Studium </a:t>
            </a:r>
            <a:r>
              <a:rPr lang="de-DE" b="1" dirty="0">
                <a:latin typeface="Arial-BoldMT"/>
              </a:rPr>
              <a:t>je Semester bis zu 250 €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endParaRPr lang="de-DE" sz="600" b="1" dirty="0">
              <a:latin typeface="Arial-BoldM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ArialMT"/>
              </a:rPr>
              <a:t>Unter bestimmten Voraussetzungen kann auch ein Familienzuschlag und eine Kinderbetreuungspauschale gewährt werden.</a:t>
            </a:r>
            <a:endParaRPr lang="de-DE" dirty="0"/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C9AF5DC6-C0F3-430B-8AD0-0EB9D6588357}"/>
              </a:ext>
            </a:extLst>
          </p:cNvPr>
          <p:cNvSpPr txBox="1">
            <a:spLocks/>
          </p:cNvSpPr>
          <p:nvPr/>
        </p:nvSpPr>
        <p:spPr>
          <a:xfrm>
            <a:off x="1454284" y="0"/>
            <a:ext cx="9283435" cy="91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80464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3487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11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8136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461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cap="none" dirty="0"/>
              <a:t>Stipendiaten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B838A4-1378-412D-9695-6E102FEE2A94}"/>
              </a:ext>
            </a:extLst>
          </p:cNvPr>
          <p:cNvSpPr txBox="1"/>
          <p:nvPr/>
        </p:nvSpPr>
        <p:spPr>
          <a:xfrm>
            <a:off x="1143001" y="690666"/>
            <a:ext cx="9905999" cy="2255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                  </a:t>
            </a:r>
            <a:r>
              <a:rPr lang="de-DE" sz="1200" dirty="0">
                <a:solidFill>
                  <a:schemeClr val="bg1">
                    <a:lumMod val="75000"/>
                  </a:schemeClr>
                </a:solidFill>
                <a:latin typeface="BundesSans Regular" panose="020B0002030500000203" pitchFamily="34" charset="0"/>
              </a:rPr>
              <a:t>Vorstellung                         GeoInfo-Unterstützung</a:t>
            </a:r>
            <a:r>
              <a:rPr lang="de-DE" sz="1200" b="1" dirty="0">
                <a:solidFill>
                  <a:schemeClr val="bg1">
                    <a:lumMod val="75000"/>
                  </a:schemeClr>
                </a:solidFill>
                <a:latin typeface="BundesSans Regular" panose="020B0002030500000203" pitchFamily="34" charset="0"/>
              </a:rPr>
              <a:t> 			Karrieremöglichkeiten</a:t>
            </a:r>
            <a:r>
              <a:rPr lang="de-DE" sz="1200" b="1" dirty="0">
                <a:solidFill>
                  <a:schemeClr val="bg1"/>
                </a:solidFill>
                <a:latin typeface="BundesSans Regular" panose="020B0002030500000203" pitchFamily="34" charset="0"/>
              </a:rPr>
              <a:t>	    </a:t>
            </a:r>
            <a:r>
              <a:rPr lang="de-DE" sz="1200" dirty="0">
                <a:solidFill>
                  <a:schemeClr val="bg1"/>
                </a:solidFill>
                <a:latin typeface="BundesSans Regular" panose="020B0002030500000203" pitchFamily="34" charset="0"/>
              </a:rPr>
              <a:t>Stipendium  		     </a:t>
            </a:r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46049E00-B84F-4335-8C81-886D5579806D}"/>
              </a:ext>
            </a:extLst>
          </p:cNvPr>
          <p:cNvSpPr txBox="1">
            <a:spLocks/>
          </p:cNvSpPr>
          <p:nvPr/>
        </p:nvSpPr>
        <p:spPr>
          <a:xfrm>
            <a:off x="781734" y="6613475"/>
            <a:ext cx="2511799" cy="216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804649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Geoinformationsdienst der Bundeswehr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5655A9-5E73-4D4B-952A-EB956F77E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8315">
            <a:off x="9834228" y="1257228"/>
            <a:ext cx="1806980" cy="37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8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23745700-1594-F24C-A986-31AAD1DB0C33}"/>
              </a:ext>
            </a:extLst>
          </p:cNvPr>
          <p:cNvSpPr/>
          <p:nvPr/>
        </p:nvSpPr>
        <p:spPr>
          <a:xfrm>
            <a:off x="1454283" y="1440001"/>
            <a:ext cx="8970000" cy="273473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de-D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EF9823A-9AC3-FB44-A9E5-C79382D430B6}"/>
              </a:ext>
            </a:extLst>
          </p:cNvPr>
          <p:cNvSpPr txBox="1">
            <a:spLocks/>
          </p:cNvSpPr>
          <p:nvPr/>
        </p:nvSpPr>
        <p:spPr>
          <a:xfrm>
            <a:off x="1454283" y="2787699"/>
            <a:ext cx="8970000" cy="812821"/>
          </a:xfrm>
          <a:prstGeom prst="rect">
            <a:avLst/>
          </a:prstGeom>
        </p:spPr>
        <p:txBody>
          <a:bodyPr lIns="0" tIns="0" rIns="0" bIns="54910">
            <a:noAutofit/>
          </a:bodyPr>
          <a:lstStyle>
            <a:lvl1pPr marL="0" indent="0" algn="l" defTabSz="6858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300"/>
              </a:spcAft>
              <a:buClr>
                <a:schemeClr val="tx2"/>
              </a:buClr>
              <a:buFont typeface="Wingdings" pitchFamily="2" charset="2"/>
              <a:buNone/>
              <a:defRPr sz="1800" kern="120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  <a:p>
            <a:pPr algn="ctr"/>
            <a:r>
              <a:rPr lang="de-DE" sz="28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☎</a:t>
            </a:r>
            <a:r>
              <a:rPr lang="de-DE" sz="2800" dirty="0"/>
              <a:t> +49 2251 95 34567</a:t>
            </a:r>
            <a:endParaRPr lang="en-US" sz="2800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8A35A1D2-E14F-4542-8BF6-9A1BAAE5CF84}"/>
              </a:ext>
            </a:extLst>
          </p:cNvPr>
          <p:cNvSpPr txBox="1">
            <a:spLocks/>
          </p:cNvSpPr>
          <p:nvPr/>
        </p:nvSpPr>
        <p:spPr>
          <a:xfrm>
            <a:off x="1454283" y="1714427"/>
            <a:ext cx="8970000" cy="112676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300" b="1" kern="1200" cap="all" baseline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cap="none" dirty="0">
                <a:latin typeface="Bradley Hand ITC" panose="03070402050302030203" pitchFamily="66" charset="0"/>
              </a:rPr>
              <a:t>Danke für Ihre Aufmerksamkeit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D03F7F2-8676-43D2-8EC6-6869AAC942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85" y="1714427"/>
            <a:ext cx="1157981" cy="1166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653356"/>
      </p:ext>
    </p:extLst>
  </p:cSld>
  <p:clrMapOvr>
    <a:masterClrMapping/>
  </p:clrMapOvr>
</p:sld>
</file>

<file path=ppt/theme/theme1.xml><?xml version="1.0" encoding="utf-8"?>
<a:theme xmlns:a="http://schemas.openxmlformats.org/drawingml/2006/main" name="Bundesweh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425</Words>
  <Application>Microsoft Office PowerPoint</Application>
  <PresentationFormat>Breitbild</PresentationFormat>
  <Paragraphs>102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9" baseType="lpstr">
      <vt:lpstr>Yu Gothic Light</vt:lpstr>
      <vt:lpstr>AndaleMono</vt:lpstr>
      <vt:lpstr>Arial</vt:lpstr>
      <vt:lpstr>Arial Narrow</vt:lpstr>
      <vt:lpstr>Arial Regular</vt:lpstr>
      <vt:lpstr>Arial-BoldMT</vt:lpstr>
      <vt:lpstr>ArialMT</vt:lpstr>
      <vt:lpstr>Bradley Hand ITC</vt:lpstr>
      <vt:lpstr>BundesSans Regular</vt:lpstr>
      <vt:lpstr>Calibri</vt:lpstr>
      <vt:lpstr>Calibri Light</vt:lpstr>
      <vt:lpstr>Wingdings</vt:lpstr>
      <vt:lpstr>Bundeswehr</vt:lpstr>
      <vt:lpstr>PowerPoint-Präsentation</vt:lpstr>
      <vt:lpstr>Geoinformationsdienst der Bundeswehr</vt:lpstr>
      <vt:lpstr>Interdisziplinärer Ansatz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Schinke, Klaus Willi</cp:lastModifiedBy>
  <cp:revision>387</cp:revision>
  <cp:lastPrinted>2023-06-20T08:24:44Z</cp:lastPrinted>
  <dcterms:created xsi:type="dcterms:W3CDTF">2019-03-26T10:14:18Z</dcterms:created>
  <dcterms:modified xsi:type="dcterms:W3CDTF">2025-11-19T09:59:49Z</dcterms:modified>
</cp:coreProperties>
</file>